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27"/>
  </p:notesMasterIdLst>
  <p:handoutMasterIdLst>
    <p:handoutMasterId r:id="rId28"/>
  </p:handoutMasterIdLst>
  <p:sldIdLst>
    <p:sldId id="897" r:id="rId2"/>
    <p:sldId id="916" r:id="rId3"/>
    <p:sldId id="857" r:id="rId4"/>
    <p:sldId id="917" r:id="rId5"/>
    <p:sldId id="918" r:id="rId6"/>
    <p:sldId id="899" r:id="rId7"/>
    <p:sldId id="923" r:id="rId8"/>
    <p:sldId id="900" r:id="rId9"/>
    <p:sldId id="921" r:id="rId10"/>
    <p:sldId id="922" r:id="rId11"/>
    <p:sldId id="920" r:id="rId12"/>
    <p:sldId id="915" r:id="rId13"/>
    <p:sldId id="890" r:id="rId14"/>
    <p:sldId id="856" r:id="rId15"/>
    <p:sldId id="891" r:id="rId16"/>
    <p:sldId id="862" r:id="rId17"/>
    <p:sldId id="863" r:id="rId18"/>
    <p:sldId id="865" r:id="rId19"/>
    <p:sldId id="870" r:id="rId20"/>
    <p:sldId id="871" r:id="rId21"/>
    <p:sldId id="872" r:id="rId22"/>
    <p:sldId id="873" r:id="rId23"/>
    <p:sldId id="895" r:id="rId24"/>
    <p:sldId id="877" r:id="rId25"/>
    <p:sldId id="880" r:id="rId26"/>
  </p:sldIdLst>
  <p:sldSz cx="9144000" cy="6858000" type="screen4x3"/>
  <p:notesSz cx="6997700" cy="92837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99"/>
    <a:srgbClr val="99CCFF"/>
    <a:srgbClr val="003399"/>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83" autoAdjust="0"/>
  </p:normalViewPr>
  <p:slideViewPr>
    <p:cSldViewPr>
      <p:cViewPr varScale="1">
        <p:scale>
          <a:sx n="83" d="100"/>
          <a:sy n="83" d="100"/>
        </p:scale>
        <p:origin x="94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3032337" cy="4645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99"/>
                </a:solidFill>
              </a:defRPr>
            </a:lvl1pPr>
          </a:lstStyle>
          <a:p>
            <a:endParaRPr lang="en-US" dirty="0"/>
          </a:p>
        </p:txBody>
      </p:sp>
      <p:sp>
        <p:nvSpPr>
          <p:cNvPr id="43011" name="Rectangle 3"/>
          <p:cNvSpPr>
            <a:spLocks noGrp="1" noChangeArrowheads="1"/>
          </p:cNvSpPr>
          <p:nvPr>
            <p:ph type="dt" sz="quarter" idx="1"/>
          </p:nvPr>
        </p:nvSpPr>
        <p:spPr bwMode="auto">
          <a:xfrm>
            <a:off x="3965364" y="0"/>
            <a:ext cx="3032337" cy="4645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solidFill>
                  <a:srgbClr val="000099"/>
                </a:solidFill>
              </a:defRPr>
            </a:lvl1pPr>
          </a:lstStyle>
          <a:p>
            <a:endParaRPr lang="en-US" dirty="0"/>
          </a:p>
        </p:txBody>
      </p:sp>
      <p:sp>
        <p:nvSpPr>
          <p:cNvPr id="43012" name="Rectangle 4"/>
          <p:cNvSpPr>
            <a:spLocks noGrp="1" noChangeArrowheads="1"/>
          </p:cNvSpPr>
          <p:nvPr>
            <p:ph type="ftr" sz="quarter" idx="2"/>
          </p:nvPr>
        </p:nvSpPr>
        <p:spPr bwMode="auto">
          <a:xfrm>
            <a:off x="0" y="8819200"/>
            <a:ext cx="3032337" cy="46450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a:solidFill>
                  <a:srgbClr val="000099"/>
                </a:solidFill>
              </a:defRPr>
            </a:lvl1pPr>
          </a:lstStyle>
          <a:p>
            <a:endParaRPr lang="en-US" dirty="0"/>
          </a:p>
        </p:txBody>
      </p:sp>
      <p:sp>
        <p:nvSpPr>
          <p:cNvPr id="43013" name="Rectangle 5"/>
          <p:cNvSpPr>
            <a:spLocks noGrp="1" noChangeArrowheads="1"/>
          </p:cNvSpPr>
          <p:nvPr>
            <p:ph type="sldNum" sz="quarter" idx="3"/>
          </p:nvPr>
        </p:nvSpPr>
        <p:spPr bwMode="auto">
          <a:xfrm>
            <a:off x="3965364" y="8819200"/>
            <a:ext cx="3032337" cy="46450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1">
                <a:solidFill>
                  <a:srgbClr val="000099"/>
                </a:solidFill>
              </a:defRPr>
            </a:lvl1pPr>
          </a:lstStyle>
          <a:p>
            <a:fld id="{8F640535-6E4A-473E-99AE-93996BBAEAA6}" type="slidenum">
              <a:rPr lang="en-US"/>
              <a:pPr/>
              <a:t>‹#›</a:t>
            </a:fld>
            <a:endParaRPr lang="en-US" dirty="0"/>
          </a:p>
        </p:txBody>
      </p:sp>
    </p:spTree>
    <p:extLst>
      <p:ext uri="{BB962C8B-B14F-4D97-AF65-F5344CB8AC3E}">
        <p14:creationId xmlns:p14="http://schemas.microsoft.com/office/powerpoint/2010/main" val="37326385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032337" cy="4645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99"/>
                </a:solidFill>
              </a:defRPr>
            </a:lvl1pPr>
          </a:lstStyle>
          <a:p>
            <a:endParaRPr lang="en-US" dirty="0"/>
          </a:p>
        </p:txBody>
      </p:sp>
      <p:sp>
        <p:nvSpPr>
          <p:cNvPr id="21507" name="Rectangle 3"/>
          <p:cNvSpPr>
            <a:spLocks noGrp="1" noChangeArrowheads="1"/>
          </p:cNvSpPr>
          <p:nvPr>
            <p:ph type="dt" idx="1"/>
          </p:nvPr>
        </p:nvSpPr>
        <p:spPr bwMode="auto">
          <a:xfrm>
            <a:off x="3965364" y="0"/>
            <a:ext cx="3032337" cy="4645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solidFill>
                  <a:srgbClr val="000099"/>
                </a:solidFill>
              </a:defRPr>
            </a:lvl1pPr>
          </a:lstStyle>
          <a:p>
            <a:endParaRPr lang="en-US" dirty="0"/>
          </a:p>
        </p:txBody>
      </p:sp>
      <p:sp>
        <p:nvSpPr>
          <p:cNvPr id="21508" name="Rectangle 4"/>
          <p:cNvSpPr>
            <a:spLocks noGrp="1" noRot="1" noChangeAspect="1" noChangeArrowheads="1" noTextEdit="1"/>
          </p:cNvSpPr>
          <p:nvPr>
            <p:ph type="sldImg" idx="2"/>
          </p:nvPr>
        </p:nvSpPr>
        <p:spPr bwMode="auto">
          <a:xfrm>
            <a:off x="1177925" y="695325"/>
            <a:ext cx="4641850" cy="3481388"/>
          </a:xfrm>
          <a:prstGeom prst="rect">
            <a:avLst/>
          </a:prstGeom>
          <a:noFill/>
          <a:ln w="9525">
            <a:solidFill>
              <a:srgbClr val="000000"/>
            </a:solidFill>
            <a:miter lim="800000"/>
            <a:headEnd/>
            <a:tailEnd/>
          </a:ln>
          <a:effectLst/>
        </p:spPr>
      </p:sp>
      <p:sp>
        <p:nvSpPr>
          <p:cNvPr id="21509" name="Rectangle 5"/>
          <p:cNvSpPr>
            <a:spLocks noGrp="1" noChangeArrowheads="1"/>
          </p:cNvSpPr>
          <p:nvPr>
            <p:ph type="body" sz="quarter" idx="3"/>
          </p:nvPr>
        </p:nvSpPr>
        <p:spPr bwMode="auto">
          <a:xfrm>
            <a:off x="933027" y="4410393"/>
            <a:ext cx="5131647" cy="417734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1510" name="Rectangle 6"/>
          <p:cNvSpPr>
            <a:spLocks noGrp="1" noChangeArrowheads="1"/>
          </p:cNvSpPr>
          <p:nvPr>
            <p:ph type="ftr" sz="quarter" idx="4"/>
          </p:nvPr>
        </p:nvSpPr>
        <p:spPr bwMode="auto">
          <a:xfrm>
            <a:off x="0" y="8819200"/>
            <a:ext cx="3032337" cy="46450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a:solidFill>
                  <a:srgbClr val="000099"/>
                </a:solidFill>
              </a:defRPr>
            </a:lvl1pPr>
          </a:lstStyle>
          <a:p>
            <a:endParaRPr lang="en-US" dirty="0"/>
          </a:p>
        </p:txBody>
      </p:sp>
      <p:sp>
        <p:nvSpPr>
          <p:cNvPr id="21511" name="Rectangle 7"/>
          <p:cNvSpPr>
            <a:spLocks noGrp="1" noChangeArrowheads="1"/>
          </p:cNvSpPr>
          <p:nvPr>
            <p:ph type="sldNum" sz="quarter" idx="5"/>
          </p:nvPr>
        </p:nvSpPr>
        <p:spPr bwMode="auto">
          <a:xfrm>
            <a:off x="3965364" y="8819200"/>
            <a:ext cx="3032337" cy="46450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1">
                <a:solidFill>
                  <a:srgbClr val="000099"/>
                </a:solidFill>
              </a:defRPr>
            </a:lvl1pPr>
          </a:lstStyle>
          <a:p>
            <a:fld id="{8C4F6117-02DF-4CEA-A392-E20EABBE3022}" type="slidenum">
              <a:rPr lang="en-US"/>
              <a:pPr/>
              <a:t>‹#›</a:t>
            </a:fld>
            <a:endParaRPr lang="en-US" dirty="0"/>
          </a:p>
        </p:txBody>
      </p:sp>
    </p:spTree>
    <p:extLst>
      <p:ext uri="{BB962C8B-B14F-4D97-AF65-F5344CB8AC3E}">
        <p14:creationId xmlns:p14="http://schemas.microsoft.com/office/powerpoint/2010/main" val="342557916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4F6117-02DF-4CEA-A392-E20EABBE3022}" type="slidenum">
              <a:rPr lang="en-US" smtClean="0"/>
              <a:pPr/>
              <a:t>14</a:t>
            </a:fld>
            <a:endParaRPr lang="en-US" dirty="0"/>
          </a:p>
        </p:txBody>
      </p:sp>
    </p:spTree>
    <p:extLst>
      <p:ext uri="{BB962C8B-B14F-4D97-AF65-F5344CB8AC3E}">
        <p14:creationId xmlns:p14="http://schemas.microsoft.com/office/powerpoint/2010/main" val="1228664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4F6117-02DF-4CEA-A392-E20EABBE3022}" type="slidenum">
              <a:rPr lang="en-US" smtClean="0"/>
              <a:pPr/>
              <a:t>17</a:t>
            </a:fld>
            <a:endParaRPr lang="en-US" dirty="0"/>
          </a:p>
        </p:txBody>
      </p:sp>
    </p:spTree>
    <p:extLst>
      <p:ext uri="{BB962C8B-B14F-4D97-AF65-F5344CB8AC3E}">
        <p14:creationId xmlns:p14="http://schemas.microsoft.com/office/powerpoint/2010/main" val="4015212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4F6117-02DF-4CEA-A392-E20EABBE3022}" type="slidenum">
              <a:rPr lang="en-US" smtClean="0"/>
              <a:pPr/>
              <a:t>18</a:t>
            </a:fld>
            <a:endParaRPr lang="en-US" dirty="0"/>
          </a:p>
        </p:txBody>
      </p:sp>
    </p:spTree>
    <p:extLst>
      <p:ext uri="{BB962C8B-B14F-4D97-AF65-F5344CB8AC3E}">
        <p14:creationId xmlns:p14="http://schemas.microsoft.com/office/powerpoint/2010/main" val="2990494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4F6117-02DF-4CEA-A392-E20EABBE3022}" type="slidenum">
              <a:rPr lang="en-US" smtClean="0"/>
              <a:pPr/>
              <a:t>23</a:t>
            </a:fld>
            <a:endParaRPr lang="en-US" dirty="0"/>
          </a:p>
        </p:txBody>
      </p:sp>
    </p:spTree>
    <p:extLst>
      <p:ext uri="{BB962C8B-B14F-4D97-AF65-F5344CB8AC3E}">
        <p14:creationId xmlns:p14="http://schemas.microsoft.com/office/powerpoint/2010/main" val="3920239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4F6117-02DF-4CEA-A392-E20EABBE3022}" type="slidenum">
              <a:rPr lang="en-US" smtClean="0"/>
              <a:pPr/>
              <a:t>24</a:t>
            </a:fld>
            <a:endParaRPr lang="en-US" dirty="0"/>
          </a:p>
        </p:txBody>
      </p:sp>
    </p:spTree>
    <p:extLst>
      <p:ext uri="{BB962C8B-B14F-4D97-AF65-F5344CB8AC3E}">
        <p14:creationId xmlns:p14="http://schemas.microsoft.com/office/powerpoint/2010/main" val="3633695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59778" name="Line 2"/>
          <p:cNvSpPr>
            <a:spLocks noChangeShapeType="1"/>
          </p:cNvSpPr>
          <p:nvPr/>
        </p:nvSpPr>
        <p:spPr bwMode="auto">
          <a:xfrm>
            <a:off x="7315200" y="1066800"/>
            <a:ext cx="0" cy="4495800"/>
          </a:xfrm>
          <a:prstGeom prst="line">
            <a:avLst/>
          </a:prstGeom>
          <a:noFill/>
          <a:ln w="9525">
            <a:solidFill>
              <a:schemeClr val="tx1"/>
            </a:solidFill>
            <a:round/>
            <a:headEnd/>
            <a:tailEnd/>
          </a:ln>
          <a:effectLst/>
        </p:spPr>
        <p:txBody>
          <a:bodyPr/>
          <a:lstStyle/>
          <a:p>
            <a:endParaRPr lang="en-US" dirty="0"/>
          </a:p>
        </p:txBody>
      </p:sp>
      <p:sp>
        <p:nvSpPr>
          <p:cNvPr id="459779" name="Rectangle 3"/>
          <p:cNvSpPr>
            <a:spLocks noGrp="1" noChangeArrowheads="1"/>
          </p:cNvSpPr>
          <p:nvPr>
            <p:ph type="ctrTitle"/>
          </p:nvPr>
        </p:nvSpPr>
        <p:spPr>
          <a:xfrm>
            <a:off x="315913" y="466725"/>
            <a:ext cx="6781800" cy="2133600"/>
          </a:xfrm>
        </p:spPr>
        <p:txBody>
          <a:bodyPr/>
          <a:lstStyle>
            <a:lvl1pPr algn="r">
              <a:defRPr sz="4800"/>
            </a:lvl1pPr>
          </a:lstStyle>
          <a:p>
            <a:r>
              <a:rPr lang="en-US" altLang="en-US"/>
              <a:t>Click to edit Master title style</a:t>
            </a:r>
          </a:p>
        </p:txBody>
      </p:sp>
      <p:sp>
        <p:nvSpPr>
          <p:cNvPr id="459780"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en-US" altLang="en-US"/>
              <a:t>Click to edit Master subtitle style</a:t>
            </a:r>
          </a:p>
        </p:txBody>
      </p:sp>
      <p:sp>
        <p:nvSpPr>
          <p:cNvPr id="459781" name="Rectangle 5"/>
          <p:cNvSpPr>
            <a:spLocks noGrp="1" noChangeArrowheads="1"/>
          </p:cNvSpPr>
          <p:nvPr>
            <p:ph type="dt" sz="half" idx="2"/>
          </p:nvPr>
        </p:nvSpPr>
        <p:spPr/>
        <p:txBody>
          <a:bodyPr/>
          <a:lstStyle>
            <a:lvl1pPr>
              <a:defRPr/>
            </a:lvl1pPr>
          </a:lstStyle>
          <a:p>
            <a:endParaRPr lang="en-US" altLang="en-US" dirty="0"/>
          </a:p>
        </p:txBody>
      </p:sp>
      <p:sp>
        <p:nvSpPr>
          <p:cNvPr id="459782" name="Rectangle 6"/>
          <p:cNvSpPr>
            <a:spLocks noGrp="1" noChangeArrowheads="1"/>
          </p:cNvSpPr>
          <p:nvPr>
            <p:ph type="ftr" sz="quarter" idx="3"/>
          </p:nvPr>
        </p:nvSpPr>
        <p:spPr/>
        <p:txBody>
          <a:bodyPr/>
          <a:lstStyle>
            <a:lvl1pPr>
              <a:defRPr/>
            </a:lvl1pPr>
          </a:lstStyle>
          <a:p>
            <a:endParaRPr lang="en-US" altLang="en-US" dirty="0"/>
          </a:p>
        </p:txBody>
      </p:sp>
      <p:sp>
        <p:nvSpPr>
          <p:cNvPr id="459783" name="Rectangle 7"/>
          <p:cNvSpPr>
            <a:spLocks noGrp="1" noChangeArrowheads="1"/>
          </p:cNvSpPr>
          <p:nvPr>
            <p:ph type="sldNum" sz="quarter" idx="4"/>
          </p:nvPr>
        </p:nvSpPr>
        <p:spPr/>
        <p:txBody>
          <a:bodyPr/>
          <a:lstStyle>
            <a:lvl1pPr>
              <a:defRPr/>
            </a:lvl1pPr>
          </a:lstStyle>
          <a:p>
            <a:fld id="{7739EA57-FE6A-4E14-B8E1-5051AECB1DAE}" type="slidenum">
              <a:rPr lang="en-US" altLang="en-US"/>
              <a:pPr/>
              <a:t>‹#›</a:t>
            </a:fld>
            <a:endParaRPr lang="en-US" altLang="en-US" dirty="0"/>
          </a:p>
        </p:txBody>
      </p:sp>
      <p:grpSp>
        <p:nvGrpSpPr>
          <p:cNvPr id="459784" name="Group 8"/>
          <p:cNvGrpSpPr>
            <a:grpSpLocks/>
          </p:cNvGrpSpPr>
          <p:nvPr/>
        </p:nvGrpSpPr>
        <p:grpSpPr bwMode="auto">
          <a:xfrm>
            <a:off x="7493000" y="2992438"/>
            <a:ext cx="1338263" cy="2189162"/>
            <a:chOff x="4704" y="1885"/>
            <a:chExt cx="843" cy="1379"/>
          </a:xfrm>
        </p:grpSpPr>
        <p:sp>
          <p:nvSpPr>
            <p:cNvPr id="459785" name="Oval 9"/>
            <p:cNvSpPr>
              <a:spLocks noChangeArrowheads="1"/>
            </p:cNvSpPr>
            <p:nvPr/>
          </p:nvSpPr>
          <p:spPr bwMode="auto">
            <a:xfrm>
              <a:off x="4704" y="1885"/>
              <a:ext cx="127" cy="127"/>
            </a:xfrm>
            <a:prstGeom prst="ellipse">
              <a:avLst/>
            </a:prstGeom>
            <a:solidFill>
              <a:schemeClr val="tx2"/>
            </a:solidFill>
            <a:ln w="9525">
              <a:noFill/>
              <a:round/>
              <a:headEnd/>
              <a:tailEnd/>
            </a:ln>
            <a:effectLst/>
          </p:spPr>
          <p:txBody>
            <a:bodyPr wrap="none" anchor="ctr"/>
            <a:lstStyle/>
            <a:p>
              <a:endParaRPr lang="en-US" dirty="0"/>
            </a:p>
          </p:txBody>
        </p:sp>
        <p:sp>
          <p:nvSpPr>
            <p:cNvPr id="459786" name="Oval 10"/>
            <p:cNvSpPr>
              <a:spLocks noChangeArrowheads="1"/>
            </p:cNvSpPr>
            <p:nvPr/>
          </p:nvSpPr>
          <p:spPr bwMode="auto">
            <a:xfrm>
              <a:off x="4883" y="1885"/>
              <a:ext cx="127" cy="127"/>
            </a:xfrm>
            <a:prstGeom prst="ellipse">
              <a:avLst/>
            </a:prstGeom>
            <a:solidFill>
              <a:schemeClr val="tx2"/>
            </a:solidFill>
            <a:ln w="9525">
              <a:noFill/>
              <a:round/>
              <a:headEnd/>
              <a:tailEnd/>
            </a:ln>
            <a:effectLst/>
          </p:spPr>
          <p:txBody>
            <a:bodyPr wrap="none" anchor="ctr"/>
            <a:lstStyle/>
            <a:p>
              <a:endParaRPr lang="en-US" dirty="0"/>
            </a:p>
          </p:txBody>
        </p:sp>
        <p:sp>
          <p:nvSpPr>
            <p:cNvPr id="459787" name="Oval 11"/>
            <p:cNvSpPr>
              <a:spLocks noChangeArrowheads="1"/>
            </p:cNvSpPr>
            <p:nvPr/>
          </p:nvSpPr>
          <p:spPr bwMode="auto">
            <a:xfrm>
              <a:off x="5062" y="1885"/>
              <a:ext cx="127" cy="127"/>
            </a:xfrm>
            <a:prstGeom prst="ellipse">
              <a:avLst/>
            </a:prstGeom>
            <a:solidFill>
              <a:schemeClr val="tx2"/>
            </a:solidFill>
            <a:ln w="9525">
              <a:noFill/>
              <a:round/>
              <a:headEnd/>
              <a:tailEnd/>
            </a:ln>
            <a:effectLst/>
          </p:spPr>
          <p:txBody>
            <a:bodyPr wrap="none" anchor="ctr"/>
            <a:lstStyle/>
            <a:p>
              <a:endParaRPr lang="en-US" dirty="0"/>
            </a:p>
          </p:txBody>
        </p:sp>
        <p:sp>
          <p:nvSpPr>
            <p:cNvPr id="459788" name="Oval 12"/>
            <p:cNvSpPr>
              <a:spLocks noChangeArrowheads="1"/>
            </p:cNvSpPr>
            <p:nvPr/>
          </p:nvSpPr>
          <p:spPr bwMode="auto">
            <a:xfrm>
              <a:off x="4704" y="2064"/>
              <a:ext cx="127" cy="127"/>
            </a:xfrm>
            <a:prstGeom prst="ellipse">
              <a:avLst/>
            </a:prstGeom>
            <a:solidFill>
              <a:schemeClr val="tx2"/>
            </a:solidFill>
            <a:ln w="9525">
              <a:noFill/>
              <a:round/>
              <a:headEnd/>
              <a:tailEnd/>
            </a:ln>
            <a:effectLst/>
          </p:spPr>
          <p:txBody>
            <a:bodyPr wrap="none" anchor="ctr"/>
            <a:lstStyle/>
            <a:p>
              <a:endParaRPr lang="en-US" dirty="0"/>
            </a:p>
          </p:txBody>
        </p:sp>
        <p:sp>
          <p:nvSpPr>
            <p:cNvPr id="459789" name="Oval 13"/>
            <p:cNvSpPr>
              <a:spLocks noChangeArrowheads="1"/>
            </p:cNvSpPr>
            <p:nvPr/>
          </p:nvSpPr>
          <p:spPr bwMode="auto">
            <a:xfrm>
              <a:off x="4883" y="2064"/>
              <a:ext cx="127" cy="127"/>
            </a:xfrm>
            <a:prstGeom prst="ellipse">
              <a:avLst/>
            </a:prstGeom>
            <a:solidFill>
              <a:schemeClr val="tx2"/>
            </a:solidFill>
            <a:ln w="9525">
              <a:noFill/>
              <a:round/>
              <a:headEnd/>
              <a:tailEnd/>
            </a:ln>
            <a:effectLst/>
          </p:spPr>
          <p:txBody>
            <a:bodyPr wrap="none" anchor="ctr"/>
            <a:lstStyle/>
            <a:p>
              <a:endParaRPr lang="en-US" dirty="0"/>
            </a:p>
          </p:txBody>
        </p:sp>
        <p:sp>
          <p:nvSpPr>
            <p:cNvPr id="459790" name="Oval 14"/>
            <p:cNvSpPr>
              <a:spLocks noChangeArrowheads="1"/>
            </p:cNvSpPr>
            <p:nvPr/>
          </p:nvSpPr>
          <p:spPr bwMode="auto">
            <a:xfrm>
              <a:off x="5062" y="2064"/>
              <a:ext cx="127" cy="127"/>
            </a:xfrm>
            <a:prstGeom prst="ellipse">
              <a:avLst/>
            </a:prstGeom>
            <a:solidFill>
              <a:schemeClr val="tx2"/>
            </a:solidFill>
            <a:ln w="9525">
              <a:noFill/>
              <a:round/>
              <a:headEnd/>
              <a:tailEnd/>
            </a:ln>
            <a:effectLst/>
          </p:spPr>
          <p:txBody>
            <a:bodyPr wrap="none" anchor="ctr"/>
            <a:lstStyle/>
            <a:p>
              <a:endParaRPr lang="en-US" dirty="0"/>
            </a:p>
          </p:txBody>
        </p:sp>
        <p:sp>
          <p:nvSpPr>
            <p:cNvPr id="459791" name="Oval 15"/>
            <p:cNvSpPr>
              <a:spLocks noChangeArrowheads="1"/>
            </p:cNvSpPr>
            <p:nvPr/>
          </p:nvSpPr>
          <p:spPr bwMode="auto">
            <a:xfrm>
              <a:off x="5241" y="2064"/>
              <a:ext cx="127" cy="127"/>
            </a:xfrm>
            <a:prstGeom prst="ellipse">
              <a:avLst/>
            </a:prstGeom>
            <a:solidFill>
              <a:schemeClr val="accent2"/>
            </a:solidFill>
            <a:ln w="9525">
              <a:noFill/>
              <a:round/>
              <a:headEnd/>
              <a:tailEnd/>
            </a:ln>
            <a:effectLst/>
          </p:spPr>
          <p:txBody>
            <a:bodyPr wrap="none" anchor="ctr"/>
            <a:lstStyle/>
            <a:p>
              <a:endParaRPr lang="en-US" dirty="0"/>
            </a:p>
          </p:txBody>
        </p:sp>
        <p:sp>
          <p:nvSpPr>
            <p:cNvPr id="459792" name="Oval 16"/>
            <p:cNvSpPr>
              <a:spLocks noChangeArrowheads="1"/>
            </p:cNvSpPr>
            <p:nvPr/>
          </p:nvSpPr>
          <p:spPr bwMode="auto">
            <a:xfrm>
              <a:off x="4704" y="2243"/>
              <a:ext cx="127" cy="127"/>
            </a:xfrm>
            <a:prstGeom prst="ellipse">
              <a:avLst/>
            </a:prstGeom>
            <a:solidFill>
              <a:schemeClr val="tx2"/>
            </a:solidFill>
            <a:ln w="9525">
              <a:noFill/>
              <a:round/>
              <a:headEnd/>
              <a:tailEnd/>
            </a:ln>
            <a:effectLst/>
          </p:spPr>
          <p:txBody>
            <a:bodyPr wrap="none" anchor="ctr"/>
            <a:lstStyle/>
            <a:p>
              <a:endParaRPr lang="en-US" dirty="0"/>
            </a:p>
          </p:txBody>
        </p:sp>
        <p:sp>
          <p:nvSpPr>
            <p:cNvPr id="459793" name="Oval 17"/>
            <p:cNvSpPr>
              <a:spLocks noChangeArrowheads="1"/>
            </p:cNvSpPr>
            <p:nvPr/>
          </p:nvSpPr>
          <p:spPr bwMode="auto">
            <a:xfrm>
              <a:off x="4883" y="2243"/>
              <a:ext cx="127" cy="127"/>
            </a:xfrm>
            <a:prstGeom prst="ellipse">
              <a:avLst/>
            </a:prstGeom>
            <a:solidFill>
              <a:schemeClr val="tx2"/>
            </a:solidFill>
            <a:ln w="9525">
              <a:noFill/>
              <a:round/>
              <a:headEnd/>
              <a:tailEnd/>
            </a:ln>
            <a:effectLst/>
          </p:spPr>
          <p:txBody>
            <a:bodyPr wrap="none" anchor="ctr"/>
            <a:lstStyle/>
            <a:p>
              <a:endParaRPr lang="en-US" dirty="0"/>
            </a:p>
          </p:txBody>
        </p:sp>
        <p:sp>
          <p:nvSpPr>
            <p:cNvPr id="459794" name="Oval 18"/>
            <p:cNvSpPr>
              <a:spLocks noChangeArrowheads="1"/>
            </p:cNvSpPr>
            <p:nvPr/>
          </p:nvSpPr>
          <p:spPr bwMode="auto">
            <a:xfrm>
              <a:off x="5062" y="2243"/>
              <a:ext cx="127" cy="127"/>
            </a:xfrm>
            <a:prstGeom prst="ellipse">
              <a:avLst/>
            </a:prstGeom>
            <a:solidFill>
              <a:schemeClr val="accent2"/>
            </a:solidFill>
            <a:ln w="9525">
              <a:noFill/>
              <a:round/>
              <a:headEnd/>
              <a:tailEnd/>
            </a:ln>
            <a:effectLst/>
          </p:spPr>
          <p:txBody>
            <a:bodyPr wrap="none" anchor="ctr"/>
            <a:lstStyle/>
            <a:p>
              <a:endParaRPr lang="en-US" dirty="0"/>
            </a:p>
          </p:txBody>
        </p:sp>
        <p:sp>
          <p:nvSpPr>
            <p:cNvPr id="459795" name="Oval 19"/>
            <p:cNvSpPr>
              <a:spLocks noChangeArrowheads="1"/>
            </p:cNvSpPr>
            <p:nvPr/>
          </p:nvSpPr>
          <p:spPr bwMode="auto">
            <a:xfrm>
              <a:off x="5241" y="2243"/>
              <a:ext cx="127" cy="127"/>
            </a:xfrm>
            <a:prstGeom prst="ellipse">
              <a:avLst/>
            </a:prstGeom>
            <a:solidFill>
              <a:schemeClr val="accent2"/>
            </a:solidFill>
            <a:ln w="9525">
              <a:noFill/>
              <a:round/>
              <a:headEnd/>
              <a:tailEnd/>
            </a:ln>
            <a:effectLst/>
          </p:spPr>
          <p:txBody>
            <a:bodyPr wrap="none" anchor="ctr"/>
            <a:lstStyle/>
            <a:p>
              <a:endParaRPr lang="en-US" dirty="0"/>
            </a:p>
          </p:txBody>
        </p:sp>
        <p:sp>
          <p:nvSpPr>
            <p:cNvPr id="459796" name="Oval 20"/>
            <p:cNvSpPr>
              <a:spLocks noChangeArrowheads="1"/>
            </p:cNvSpPr>
            <p:nvPr/>
          </p:nvSpPr>
          <p:spPr bwMode="auto">
            <a:xfrm>
              <a:off x="5420" y="2243"/>
              <a:ext cx="127" cy="127"/>
            </a:xfrm>
            <a:prstGeom prst="ellipse">
              <a:avLst/>
            </a:prstGeom>
            <a:solidFill>
              <a:schemeClr val="accent1"/>
            </a:solidFill>
            <a:ln w="9525">
              <a:noFill/>
              <a:round/>
              <a:headEnd/>
              <a:tailEnd/>
            </a:ln>
            <a:effectLst/>
          </p:spPr>
          <p:txBody>
            <a:bodyPr wrap="none" anchor="ctr"/>
            <a:lstStyle/>
            <a:p>
              <a:endParaRPr lang="en-US" dirty="0"/>
            </a:p>
          </p:txBody>
        </p:sp>
        <p:sp>
          <p:nvSpPr>
            <p:cNvPr id="459797" name="Oval 21"/>
            <p:cNvSpPr>
              <a:spLocks noChangeArrowheads="1"/>
            </p:cNvSpPr>
            <p:nvPr/>
          </p:nvSpPr>
          <p:spPr bwMode="auto">
            <a:xfrm>
              <a:off x="4704" y="2421"/>
              <a:ext cx="127" cy="128"/>
            </a:xfrm>
            <a:prstGeom prst="ellipse">
              <a:avLst/>
            </a:prstGeom>
            <a:solidFill>
              <a:schemeClr val="tx2"/>
            </a:solidFill>
            <a:ln w="9525">
              <a:noFill/>
              <a:round/>
              <a:headEnd/>
              <a:tailEnd/>
            </a:ln>
            <a:effectLst/>
          </p:spPr>
          <p:txBody>
            <a:bodyPr wrap="none" anchor="ctr"/>
            <a:lstStyle/>
            <a:p>
              <a:endParaRPr lang="en-US" dirty="0"/>
            </a:p>
          </p:txBody>
        </p:sp>
        <p:sp>
          <p:nvSpPr>
            <p:cNvPr id="459798" name="Oval 22"/>
            <p:cNvSpPr>
              <a:spLocks noChangeArrowheads="1"/>
            </p:cNvSpPr>
            <p:nvPr/>
          </p:nvSpPr>
          <p:spPr bwMode="auto">
            <a:xfrm>
              <a:off x="4883" y="2421"/>
              <a:ext cx="127" cy="128"/>
            </a:xfrm>
            <a:prstGeom prst="ellipse">
              <a:avLst/>
            </a:prstGeom>
            <a:solidFill>
              <a:schemeClr val="accent2"/>
            </a:solidFill>
            <a:ln w="9525">
              <a:noFill/>
              <a:round/>
              <a:headEnd/>
              <a:tailEnd/>
            </a:ln>
            <a:effectLst/>
          </p:spPr>
          <p:txBody>
            <a:bodyPr wrap="none" anchor="ctr"/>
            <a:lstStyle/>
            <a:p>
              <a:endParaRPr lang="en-US" dirty="0"/>
            </a:p>
          </p:txBody>
        </p:sp>
        <p:sp>
          <p:nvSpPr>
            <p:cNvPr id="459799" name="Oval 23"/>
            <p:cNvSpPr>
              <a:spLocks noChangeArrowheads="1"/>
            </p:cNvSpPr>
            <p:nvPr/>
          </p:nvSpPr>
          <p:spPr bwMode="auto">
            <a:xfrm>
              <a:off x="5062" y="2421"/>
              <a:ext cx="127" cy="128"/>
            </a:xfrm>
            <a:prstGeom prst="ellipse">
              <a:avLst/>
            </a:prstGeom>
            <a:solidFill>
              <a:schemeClr val="accent2"/>
            </a:solidFill>
            <a:ln w="9525">
              <a:noFill/>
              <a:round/>
              <a:headEnd/>
              <a:tailEnd/>
            </a:ln>
            <a:effectLst/>
          </p:spPr>
          <p:txBody>
            <a:bodyPr wrap="none" anchor="ctr"/>
            <a:lstStyle/>
            <a:p>
              <a:endParaRPr lang="en-US" dirty="0"/>
            </a:p>
          </p:txBody>
        </p:sp>
        <p:sp>
          <p:nvSpPr>
            <p:cNvPr id="459800" name="Oval 24"/>
            <p:cNvSpPr>
              <a:spLocks noChangeArrowheads="1"/>
            </p:cNvSpPr>
            <p:nvPr/>
          </p:nvSpPr>
          <p:spPr bwMode="auto">
            <a:xfrm>
              <a:off x="5241" y="2421"/>
              <a:ext cx="127" cy="128"/>
            </a:xfrm>
            <a:prstGeom prst="ellipse">
              <a:avLst/>
            </a:prstGeom>
            <a:solidFill>
              <a:schemeClr val="accent1"/>
            </a:solidFill>
            <a:ln w="9525">
              <a:noFill/>
              <a:round/>
              <a:headEnd/>
              <a:tailEnd/>
            </a:ln>
            <a:effectLst/>
          </p:spPr>
          <p:txBody>
            <a:bodyPr wrap="none" anchor="ctr"/>
            <a:lstStyle/>
            <a:p>
              <a:endParaRPr lang="en-US" dirty="0"/>
            </a:p>
          </p:txBody>
        </p:sp>
        <p:sp>
          <p:nvSpPr>
            <p:cNvPr id="459801" name="Oval 25"/>
            <p:cNvSpPr>
              <a:spLocks noChangeArrowheads="1"/>
            </p:cNvSpPr>
            <p:nvPr/>
          </p:nvSpPr>
          <p:spPr bwMode="auto">
            <a:xfrm>
              <a:off x="4704" y="2600"/>
              <a:ext cx="127" cy="128"/>
            </a:xfrm>
            <a:prstGeom prst="ellipse">
              <a:avLst/>
            </a:prstGeom>
            <a:solidFill>
              <a:schemeClr val="accent2"/>
            </a:solidFill>
            <a:ln w="9525">
              <a:noFill/>
              <a:round/>
              <a:headEnd/>
              <a:tailEnd/>
            </a:ln>
            <a:effectLst/>
          </p:spPr>
          <p:txBody>
            <a:bodyPr wrap="none" anchor="ctr"/>
            <a:lstStyle/>
            <a:p>
              <a:endParaRPr lang="en-US" dirty="0"/>
            </a:p>
          </p:txBody>
        </p:sp>
        <p:sp>
          <p:nvSpPr>
            <p:cNvPr id="459802" name="Oval 26"/>
            <p:cNvSpPr>
              <a:spLocks noChangeArrowheads="1"/>
            </p:cNvSpPr>
            <p:nvPr/>
          </p:nvSpPr>
          <p:spPr bwMode="auto">
            <a:xfrm>
              <a:off x="4883" y="2600"/>
              <a:ext cx="127" cy="128"/>
            </a:xfrm>
            <a:prstGeom prst="ellipse">
              <a:avLst/>
            </a:prstGeom>
            <a:solidFill>
              <a:schemeClr val="accent2"/>
            </a:solidFill>
            <a:ln w="9525">
              <a:noFill/>
              <a:round/>
              <a:headEnd/>
              <a:tailEnd/>
            </a:ln>
            <a:effectLst/>
          </p:spPr>
          <p:txBody>
            <a:bodyPr wrap="none" anchor="ctr"/>
            <a:lstStyle/>
            <a:p>
              <a:endParaRPr lang="en-US" dirty="0"/>
            </a:p>
          </p:txBody>
        </p:sp>
        <p:sp>
          <p:nvSpPr>
            <p:cNvPr id="459803" name="Oval 27"/>
            <p:cNvSpPr>
              <a:spLocks noChangeArrowheads="1"/>
            </p:cNvSpPr>
            <p:nvPr/>
          </p:nvSpPr>
          <p:spPr bwMode="auto">
            <a:xfrm>
              <a:off x="5062" y="2600"/>
              <a:ext cx="127" cy="128"/>
            </a:xfrm>
            <a:prstGeom prst="ellipse">
              <a:avLst/>
            </a:prstGeom>
            <a:solidFill>
              <a:schemeClr val="accent1"/>
            </a:solidFill>
            <a:ln w="9525">
              <a:noFill/>
              <a:round/>
              <a:headEnd/>
              <a:tailEnd/>
            </a:ln>
            <a:effectLst/>
          </p:spPr>
          <p:txBody>
            <a:bodyPr wrap="none" anchor="ctr"/>
            <a:lstStyle/>
            <a:p>
              <a:endParaRPr lang="en-US" dirty="0"/>
            </a:p>
          </p:txBody>
        </p:sp>
        <p:sp>
          <p:nvSpPr>
            <p:cNvPr id="459804" name="Oval 28"/>
            <p:cNvSpPr>
              <a:spLocks noChangeArrowheads="1"/>
            </p:cNvSpPr>
            <p:nvPr/>
          </p:nvSpPr>
          <p:spPr bwMode="auto">
            <a:xfrm>
              <a:off x="5241" y="2600"/>
              <a:ext cx="127" cy="128"/>
            </a:xfrm>
            <a:prstGeom prst="ellipse">
              <a:avLst/>
            </a:prstGeom>
            <a:solidFill>
              <a:schemeClr val="accent1"/>
            </a:solidFill>
            <a:ln w="9525">
              <a:noFill/>
              <a:round/>
              <a:headEnd/>
              <a:tailEnd/>
            </a:ln>
            <a:effectLst/>
          </p:spPr>
          <p:txBody>
            <a:bodyPr wrap="none" anchor="ctr"/>
            <a:lstStyle/>
            <a:p>
              <a:endParaRPr lang="en-US" dirty="0"/>
            </a:p>
          </p:txBody>
        </p:sp>
        <p:sp>
          <p:nvSpPr>
            <p:cNvPr id="459805" name="Oval 29"/>
            <p:cNvSpPr>
              <a:spLocks noChangeArrowheads="1"/>
            </p:cNvSpPr>
            <p:nvPr/>
          </p:nvSpPr>
          <p:spPr bwMode="auto">
            <a:xfrm>
              <a:off x="5420" y="2600"/>
              <a:ext cx="127" cy="128"/>
            </a:xfrm>
            <a:prstGeom prst="ellipse">
              <a:avLst/>
            </a:prstGeom>
            <a:solidFill>
              <a:schemeClr val="folHlink"/>
            </a:solidFill>
            <a:ln w="9525">
              <a:noFill/>
              <a:round/>
              <a:headEnd/>
              <a:tailEnd/>
            </a:ln>
            <a:effectLst/>
          </p:spPr>
          <p:txBody>
            <a:bodyPr wrap="none" anchor="ctr"/>
            <a:lstStyle/>
            <a:p>
              <a:endParaRPr lang="en-US" dirty="0"/>
            </a:p>
          </p:txBody>
        </p:sp>
        <p:sp>
          <p:nvSpPr>
            <p:cNvPr id="459806" name="Oval 30"/>
            <p:cNvSpPr>
              <a:spLocks noChangeArrowheads="1"/>
            </p:cNvSpPr>
            <p:nvPr/>
          </p:nvSpPr>
          <p:spPr bwMode="auto">
            <a:xfrm>
              <a:off x="4704" y="2779"/>
              <a:ext cx="127" cy="127"/>
            </a:xfrm>
            <a:prstGeom prst="ellipse">
              <a:avLst/>
            </a:prstGeom>
            <a:solidFill>
              <a:schemeClr val="accent2"/>
            </a:solidFill>
            <a:ln w="9525">
              <a:noFill/>
              <a:round/>
              <a:headEnd/>
              <a:tailEnd/>
            </a:ln>
            <a:effectLst/>
          </p:spPr>
          <p:txBody>
            <a:bodyPr wrap="none" anchor="ctr"/>
            <a:lstStyle/>
            <a:p>
              <a:endParaRPr lang="en-US" dirty="0"/>
            </a:p>
          </p:txBody>
        </p:sp>
        <p:sp>
          <p:nvSpPr>
            <p:cNvPr id="459807" name="Oval 31"/>
            <p:cNvSpPr>
              <a:spLocks noChangeArrowheads="1"/>
            </p:cNvSpPr>
            <p:nvPr/>
          </p:nvSpPr>
          <p:spPr bwMode="auto">
            <a:xfrm>
              <a:off x="4883" y="2779"/>
              <a:ext cx="127" cy="127"/>
            </a:xfrm>
            <a:prstGeom prst="ellipse">
              <a:avLst/>
            </a:prstGeom>
            <a:solidFill>
              <a:schemeClr val="accent1"/>
            </a:solidFill>
            <a:ln w="9525">
              <a:noFill/>
              <a:round/>
              <a:headEnd/>
              <a:tailEnd/>
            </a:ln>
            <a:effectLst/>
          </p:spPr>
          <p:txBody>
            <a:bodyPr wrap="none" anchor="ctr"/>
            <a:lstStyle/>
            <a:p>
              <a:endParaRPr lang="en-US" dirty="0"/>
            </a:p>
          </p:txBody>
        </p:sp>
        <p:sp>
          <p:nvSpPr>
            <p:cNvPr id="459808" name="Oval 32"/>
            <p:cNvSpPr>
              <a:spLocks noChangeArrowheads="1"/>
            </p:cNvSpPr>
            <p:nvPr/>
          </p:nvSpPr>
          <p:spPr bwMode="auto">
            <a:xfrm>
              <a:off x="5062" y="2779"/>
              <a:ext cx="127" cy="127"/>
            </a:xfrm>
            <a:prstGeom prst="ellipse">
              <a:avLst/>
            </a:prstGeom>
            <a:solidFill>
              <a:schemeClr val="accent1"/>
            </a:solidFill>
            <a:ln w="9525">
              <a:noFill/>
              <a:round/>
              <a:headEnd/>
              <a:tailEnd/>
            </a:ln>
            <a:effectLst/>
          </p:spPr>
          <p:txBody>
            <a:bodyPr wrap="none" anchor="ctr"/>
            <a:lstStyle/>
            <a:p>
              <a:endParaRPr lang="en-US" dirty="0"/>
            </a:p>
          </p:txBody>
        </p:sp>
        <p:sp>
          <p:nvSpPr>
            <p:cNvPr id="459809" name="Oval 33"/>
            <p:cNvSpPr>
              <a:spLocks noChangeArrowheads="1"/>
            </p:cNvSpPr>
            <p:nvPr/>
          </p:nvSpPr>
          <p:spPr bwMode="auto">
            <a:xfrm>
              <a:off x="5241" y="2779"/>
              <a:ext cx="127" cy="127"/>
            </a:xfrm>
            <a:prstGeom prst="ellipse">
              <a:avLst/>
            </a:prstGeom>
            <a:solidFill>
              <a:schemeClr val="folHlink"/>
            </a:solidFill>
            <a:ln w="9525">
              <a:noFill/>
              <a:round/>
              <a:headEnd/>
              <a:tailEnd/>
            </a:ln>
            <a:effectLst/>
          </p:spPr>
          <p:txBody>
            <a:bodyPr wrap="none" anchor="ctr"/>
            <a:lstStyle/>
            <a:p>
              <a:endParaRPr lang="en-US" dirty="0"/>
            </a:p>
          </p:txBody>
        </p:sp>
        <p:sp>
          <p:nvSpPr>
            <p:cNvPr id="459810" name="Oval 34"/>
            <p:cNvSpPr>
              <a:spLocks noChangeArrowheads="1"/>
            </p:cNvSpPr>
            <p:nvPr/>
          </p:nvSpPr>
          <p:spPr bwMode="auto">
            <a:xfrm>
              <a:off x="4704" y="2958"/>
              <a:ext cx="127" cy="127"/>
            </a:xfrm>
            <a:prstGeom prst="ellipse">
              <a:avLst/>
            </a:prstGeom>
            <a:solidFill>
              <a:schemeClr val="accent1"/>
            </a:solidFill>
            <a:ln w="9525">
              <a:noFill/>
              <a:round/>
              <a:headEnd/>
              <a:tailEnd/>
            </a:ln>
            <a:effectLst/>
          </p:spPr>
          <p:txBody>
            <a:bodyPr wrap="none" anchor="ctr"/>
            <a:lstStyle/>
            <a:p>
              <a:endParaRPr lang="en-US" dirty="0"/>
            </a:p>
          </p:txBody>
        </p:sp>
        <p:sp>
          <p:nvSpPr>
            <p:cNvPr id="459811" name="Oval 35"/>
            <p:cNvSpPr>
              <a:spLocks noChangeArrowheads="1"/>
            </p:cNvSpPr>
            <p:nvPr/>
          </p:nvSpPr>
          <p:spPr bwMode="auto">
            <a:xfrm>
              <a:off x="4883" y="2958"/>
              <a:ext cx="127" cy="127"/>
            </a:xfrm>
            <a:prstGeom prst="ellipse">
              <a:avLst/>
            </a:prstGeom>
            <a:solidFill>
              <a:schemeClr val="accent1"/>
            </a:solidFill>
            <a:ln w="9525">
              <a:noFill/>
              <a:round/>
              <a:headEnd/>
              <a:tailEnd/>
            </a:ln>
            <a:effectLst/>
          </p:spPr>
          <p:txBody>
            <a:bodyPr wrap="none" anchor="ctr"/>
            <a:lstStyle/>
            <a:p>
              <a:endParaRPr lang="en-US" dirty="0"/>
            </a:p>
          </p:txBody>
        </p:sp>
        <p:sp>
          <p:nvSpPr>
            <p:cNvPr id="459812" name="Oval 36"/>
            <p:cNvSpPr>
              <a:spLocks noChangeArrowheads="1"/>
            </p:cNvSpPr>
            <p:nvPr/>
          </p:nvSpPr>
          <p:spPr bwMode="auto">
            <a:xfrm>
              <a:off x="5062" y="2958"/>
              <a:ext cx="127" cy="127"/>
            </a:xfrm>
            <a:prstGeom prst="ellipse">
              <a:avLst/>
            </a:prstGeom>
            <a:solidFill>
              <a:schemeClr val="folHlink"/>
            </a:solidFill>
            <a:ln w="9525">
              <a:noFill/>
              <a:round/>
              <a:headEnd/>
              <a:tailEnd/>
            </a:ln>
            <a:effectLst/>
          </p:spPr>
          <p:txBody>
            <a:bodyPr wrap="none" anchor="ctr"/>
            <a:lstStyle/>
            <a:p>
              <a:endParaRPr lang="en-US" dirty="0"/>
            </a:p>
          </p:txBody>
        </p:sp>
        <p:sp>
          <p:nvSpPr>
            <p:cNvPr id="459813" name="Oval 37"/>
            <p:cNvSpPr>
              <a:spLocks noChangeArrowheads="1"/>
            </p:cNvSpPr>
            <p:nvPr/>
          </p:nvSpPr>
          <p:spPr bwMode="auto">
            <a:xfrm>
              <a:off x="5241" y="2958"/>
              <a:ext cx="127" cy="127"/>
            </a:xfrm>
            <a:prstGeom prst="ellipse">
              <a:avLst/>
            </a:prstGeom>
            <a:solidFill>
              <a:schemeClr val="folHlink"/>
            </a:solidFill>
            <a:ln w="9525">
              <a:noFill/>
              <a:round/>
              <a:headEnd/>
              <a:tailEnd/>
            </a:ln>
            <a:effectLst/>
          </p:spPr>
          <p:txBody>
            <a:bodyPr wrap="none" anchor="ctr"/>
            <a:lstStyle/>
            <a:p>
              <a:endParaRPr lang="en-US" dirty="0"/>
            </a:p>
          </p:txBody>
        </p:sp>
        <p:sp>
          <p:nvSpPr>
            <p:cNvPr id="459814" name="Oval 38"/>
            <p:cNvSpPr>
              <a:spLocks noChangeArrowheads="1"/>
            </p:cNvSpPr>
            <p:nvPr/>
          </p:nvSpPr>
          <p:spPr bwMode="auto">
            <a:xfrm>
              <a:off x="4883" y="3137"/>
              <a:ext cx="127" cy="127"/>
            </a:xfrm>
            <a:prstGeom prst="ellipse">
              <a:avLst/>
            </a:prstGeom>
            <a:solidFill>
              <a:schemeClr val="folHlink"/>
            </a:solidFill>
            <a:ln w="9525">
              <a:noFill/>
              <a:round/>
              <a:headEnd/>
              <a:tailEnd/>
            </a:ln>
            <a:effectLst/>
          </p:spPr>
          <p:txBody>
            <a:bodyPr wrap="none" anchor="ctr"/>
            <a:lstStyle/>
            <a:p>
              <a:endParaRPr lang="en-US" dirty="0"/>
            </a:p>
          </p:txBody>
        </p:sp>
        <p:sp>
          <p:nvSpPr>
            <p:cNvPr id="459815" name="Oval 39"/>
            <p:cNvSpPr>
              <a:spLocks noChangeArrowheads="1"/>
            </p:cNvSpPr>
            <p:nvPr/>
          </p:nvSpPr>
          <p:spPr bwMode="auto">
            <a:xfrm>
              <a:off x="5241" y="3137"/>
              <a:ext cx="127" cy="127"/>
            </a:xfrm>
            <a:prstGeom prst="ellipse">
              <a:avLst/>
            </a:prstGeom>
            <a:solidFill>
              <a:schemeClr val="folHlink"/>
            </a:solidFill>
            <a:ln w="9525">
              <a:noFill/>
              <a:round/>
              <a:headEnd/>
              <a:tailEnd/>
            </a:ln>
            <a:effectLst/>
          </p:spPr>
          <p:txBody>
            <a:bodyPr wrap="none" anchor="ctr"/>
            <a:lstStyle/>
            <a:p>
              <a:endParaRPr lang="en-US" dirty="0"/>
            </a:p>
          </p:txBody>
        </p:sp>
      </p:grpSp>
      <p:sp>
        <p:nvSpPr>
          <p:cNvPr id="459816" name="Line 40"/>
          <p:cNvSpPr>
            <a:spLocks noChangeShapeType="1"/>
          </p:cNvSpPr>
          <p:nvPr/>
        </p:nvSpPr>
        <p:spPr bwMode="auto">
          <a:xfrm>
            <a:off x="304800" y="2819400"/>
            <a:ext cx="8229600" cy="0"/>
          </a:xfrm>
          <a:prstGeom prst="line">
            <a:avLst/>
          </a:prstGeom>
          <a:noFill/>
          <a:ln w="6350">
            <a:solidFill>
              <a:schemeClr val="tx1"/>
            </a:solidFill>
            <a:round/>
            <a:headEnd/>
            <a:tailEnd/>
          </a:ln>
          <a:effectLst/>
        </p:spPr>
        <p:txBody>
          <a:bodyPr/>
          <a:lstStyle/>
          <a:p>
            <a:endParaRPr lang="en-US" dirty="0"/>
          </a:p>
        </p:txBody>
      </p:sp>
    </p:spTree>
  </p:cSld>
  <p:clrMapOvr>
    <a:masterClrMapping/>
  </p:clrMapOvr>
  <p:transition>
    <p:pull dir="lu"/>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endParaRPr lang="en-US" altLang="en-US" dirty="0"/>
          </a:p>
        </p:txBody>
      </p:sp>
      <p:sp>
        <p:nvSpPr>
          <p:cNvPr id="6" name="Slide Number Placeholder 5"/>
          <p:cNvSpPr>
            <a:spLocks noGrp="1"/>
          </p:cNvSpPr>
          <p:nvPr>
            <p:ph type="sldNum" sz="quarter" idx="12"/>
          </p:nvPr>
        </p:nvSpPr>
        <p:spPr/>
        <p:txBody>
          <a:bodyPr/>
          <a:lstStyle>
            <a:lvl1pPr>
              <a:defRPr/>
            </a:lvl1pPr>
          </a:lstStyle>
          <a:p>
            <a:fld id="{D3770330-D1F6-4B48-8D1D-300B7E5C4A8F}" type="slidenum">
              <a:rPr lang="en-US" altLang="en-US"/>
              <a:pPr/>
              <a:t>‹#›</a:t>
            </a:fld>
            <a:endParaRPr lang="en-US" altLang="en-US" dirty="0"/>
          </a:p>
        </p:txBody>
      </p:sp>
    </p:spTree>
  </p:cSld>
  <p:clrMapOvr>
    <a:masterClrMapping/>
  </p:clrMapOvr>
  <p:transition>
    <p:pull dir="l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008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2238"/>
            <a:ext cx="6019800" cy="6008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endParaRPr lang="en-US" altLang="en-US" dirty="0"/>
          </a:p>
        </p:txBody>
      </p:sp>
      <p:sp>
        <p:nvSpPr>
          <p:cNvPr id="6" name="Slide Number Placeholder 5"/>
          <p:cNvSpPr>
            <a:spLocks noGrp="1"/>
          </p:cNvSpPr>
          <p:nvPr>
            <p:ph type="sldNum" sz="quarter" idx="12"/>
          </p:nvPr>
        </p:nvSpPr>
        <p:spPr/>
        <p:txBody>
          <a:bodyPr/>
          <a:lstStyle>
            <a:lvl1pPr>
              <a:defRPr/>
            </a:lvl1pPr>
          </a:lstStyle>
          <a:p>
            <a:fld id="{33953E92-0A42-40C1-813A-46EBB1882D92}" type="slidenum">
              <a:rPr lang="en-US" altLang="en-US"/>
              <a:pPr/>
              <a:t>‹#›</a:t>
            </a:fld>
            <a:endParaRPr lang="en-US" altLang="en-US" dirty="0"/>
          </a:p>
        </p:txBody>
      </p:sp>
    </p:spTree>
  </p:cSld>
  <p:clrMapOvr>
    <a:masterClrMapping/>
  </p:clrMapOvr>
  <p:transition>
    <p:pull dir="l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719263"/>
            <a:ext cx="8229600" cy="4411662"/>
          </a:xfrm>
        </p:spPr>
        <p:txBody>
          <a:bodyPr/>
          <a:lstStyle/>
          <a:p>
            <a:endParaRPr lang="en-US" dirty="0"/>
          </a:p>
        </p:txBody>
      </p:sp>
      <p:sp>
        <p:nvSpPr>
          <p:cNvPr id="4" name="Date Placeholder 3"/>
          <p:cNvSpPr>
            <a:spLocks noGrp="1"/>
          </p:cNvSpPr>
          <p:nvPr>
            <p:ph type="dt" sz="half" idx="10"/>
          </p:nvPr>
        </p:nvSpPr>
        <p:spPr>
          <a:xfrm>
            <a:off x="457200" y="6248400"/>
            <a:ext cx="2133600" cy="457200"/>
          </a:xfr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553200" y="6248400"/>
            <a:ext cx="2133600" cy="457200"/>
          </a:xfrm>
        </p:spPr>
        <p:txBody>
          <a:bodyPr/>
          <a:lstStyle>
            <a:lvl1pPr>
              <a:defRPr/>
            </a:lvl1pPr>
          </a:lstStyle>
          <a:p>
            <a:fld id="{FDA83D99-D72D-4853-8189-73D6A17EF5AB}" type="slidenum">
              <a:rPr lang="en-US" altLang="en-US"/>
              <a:pPr/>
              <a:t>‹#›</a:t>
            </a:fld>
            <a:endParaRPr lang="en-US" altLang="en-US" dirty="0"/>
          </a:p>
        </p:txBody>
      </p:sp>
    </p:spTree>
  </p:cSld>
  <p:clrMapOvr>
    <a:masterClrMapping/>
  </p:clrMapOvr>
  <p:transition>
    <p:pull dir="l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endParaRPr lang="en-US" altLang="en-US" dirty="0"/>
          </a:p>
        </p:txBody>
      </p:sp>
      <p:sp>
        <p:nvSpPr>
          <p:cNvPr id="6" name="Slide Number Placeholder 5"/>
          <p:cNvSpPr>
            <a:spLocks noGrp="1"/>
          </p:cNvSpPr>
          <p:nvPr>
            <p:ph type="sldNum" sz="quarter" idx="12"/>
          </p:nvPr>
        </p:nvSpPr>
        <p:spPr/>
        <p:txBody>
          <a:bodyPr/>
          <a:lstStyle>
            <a:lvl1pPr>
              <a:defRPr/>
            </a:lvl1pPr>
          </a:lstStyle>
          <a:p>
            <a:fld id="{017CCC9D-7B99-4DAA-9FA2-FB1B7387398B}" type="slidenum">
              <a:rPr lang="en-US" altLang="en-US"/>
              <a:pPr/>
              <a:t>‹#›</a:t>
            </a:fld>
            <a:endParaRPr lang="en-US" altLang="en-US" dirty="0"/>
          </a:p>
        </p:txBody>
      </p:sp>
    </p:spTree>
  </p:cSld>
  <p:clrMapOvr>
    <a:masterClrMapping/>
  </p:clrMapOvr>
  <p:transition>
    <p:pull dir="l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endParaRPr lang="en-US" altLang="en-US" dirty="0"/>
          </a:p>
        </p:txBody>
      </p:sp>
      <p:sp>
        <p:nvSpPr>
          <p:cNvPr id="6" name="Slide Number Placeholder 5"/>
          <p:cNvSpPr>
            <a:spLocks noGrp="1"/>
          </p:cNvSpPr>
          <p:nvPr>
            <p:ph type="sldNum" sz="quarter" idx="12"/>
          </p:nvPr>
        </p:nvSpPr>
        <p:spPr/>
        <p:txBody>
          <a:bodyPr/>
          <a:lstStyle>
            <a:lvl1pPr>
              <a:defRPr/>
            </a:lvl1pPr>
          </a:lstStyle>
          <a:p>
            <a:fld id="{67008FE9-D741-4F28-8B8E-4CB4826D8764}" type="slidenum">
              <a:rPr lang="en-US" altLang="en-US"/>
              <a:pPr/>
              <a:t>‹#›</a:t>
            </a:fld>
            <a:endParaRPr lang="en-US" altLang="en-US" dirty="0"/>
          </a:p>
        </p:txBody>
      </p:sp>
    </p:spTree>
  </p:cSld>
  <p:clrMapOvr>
    <a:masterClrMapping/>
  </p:clrMapOvr>
  <p:transition>
    <p:pull dir="l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dirty="0"/>
          </a:p>
        </p:txBody>
      </p:sp>
      <p:sp>
        <p:nvSpPr>
          <p:cNvPr id="6" name="Footer Placeholder 5"/>
          <p:cNvSpPr>
            <a:spLocks noGrp="1"/>
          </p:cNvSpPr>
          <p:nvPr>
            <p:ph type="ftr" sz="quarter" idx="11"/>
          </p:nvPr>
        </p:nvSpPr>
        <p:spPr/>
        <p:txBody>
          <a:bodyPr/>
          <a:lstStyle>
            <a:lvl1pPr>
              <a:defRPr/>
            </a:lvl1pPr>
          </a:lstStyle>
          <a:p>
            <a:endParaRPr lang="en-US" altLang="en-US" dirty="0"/>
          </a:p>
        </p:txBody>
      </p:sp>
      <p:sp>
        <p:nvSpPr>
          <p:cNvPr id="7" name="Slide Number Placeholder 6"/>
          <p:cNvSpPr>
            <a:spLocks noGrp="1"/>
          </p:cNvSpPr>
          <p:nvPr>
            <p:ph type="sldNum" sz="quarter" idx="12"/>
          </p:nvPr>
        </p:nvSpPr>
        <p:spPr/>
        <p:txBody>
          <a:bodyPr/>
          <a:lstStyle>
            <a:lvl1pPr>
              <a:defRPr/>
            </a:lvl1pPr>
          </a:lstStyle>
          <a:p>
            <a:fld id="{666DB2CD-A47E-40B1-82FC-EEEAC9D3993F}" type="slidenum">
              <a:rPr lang="en-US" altLang="en-US"/>
              <a:pPr/>
              <a:t>‹#›</a:t>
            </a:fld>
            <a:endParaRPr lang="en-US" altLang="en-US" dirty="0"/>
          </a:p>
        </p:txBody>
      </p:sp>
    </p:spTree>
  </p:cSld>
  <p:clrMapOvr>
    <a:masterClrMapping/>
  </p:clrMapOvr>
  <p:transition>
    <p:pull dir="l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dirty="0"/>
          </a:p>
        </p:txBody>
      </p:sp>
      <p:sp>
        <p:nvSpPr>
          <p:cNvPr id="8" name="Footer Placeholder 7"/>
          <p:cNvSpPr>
            <a:spLocks noGrp="1"/>
          </p:cNvSpPr>
          <p:nvPr>
            <p:ph type="ftr" sz="quarter" idx="11"/>
          </p:nvPr>
        </p:nvSpPr>
        <p:spPr/>
        <p:txBody>
          <a:bodyPr/>
          <a:lstStyle>
            <a:lvl1pPr>
              <a:defRPr/>
            </a:lvl1pPr>
          </a:lstStyle>
          <a:p>
            <a:endParaRPr lang="en-US" altLang="en-US" dirty="0"/>
          </a:p>
        </p:txBody>
      </p:sp>
      <p:sp>
        <p:nvSpPr>
          <p:cNvPr id="9" name="Slide Number Placeholder 8"/>
          <p:cNvSpPr>
            <a:spLocks noGrp="1"/>
          </p:cNvSpPr>
          <p:nvPr>
            <p:ph type="sldNum" sz="quarter" idx="12"/>
          </p:nvPr>
        </p:nvSpPr>
        <p:spPr/>
        <p:txBody>
          <a:bodyPr/>
          <a:lstStyle>
            <a:lvl1pPr>
              <a:defRPr/>
            </a:lvl1pPr>
          </a:lstStyle>
          <a:p>
            <a:fld id="{B9096C75-8EE4-4507-8867-1603F58FE4C1}" type="slidenum">
              <a:rPr lang="en-US" altLang="en-US"/>
              <a:pPr/>
              <a:t>‹#›</a:t>
            </a:fld>
            <a:endParaRPr lang="en-US" altLang="en-US" dirty="0"/>
          </a:p>
        </p:txBody>
      </p:sp>
    </p:spTree>
  </p:cSld>
  <p:clrMapOvr>
    <a:masterClrMapping/>
  </p:clrMapOvr>
  <p:transition>
    <p:pull dir="l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dirty="0"/>
          </a:p>
        </p:txBody>
      </p:sp>
      <p:sp>
        <p:nvSpPr>
          <p:cNvPr id="4" name="Footer Placeholder 3"/>
          <p:cNvSpPr>
            <a:spLocks noGrp="1"/>
          </p:cNvSpPr>
          <p:nvPr>
            <p:ph type="ftr" sz="quarter" idx="11"/>
          </p:nvPr>
        </p:nvSpPr>
        <p:spPr/>
        <p:txBody>
          <a:bodyPr/>
          <a:lstStyle>
            <a:lvl1pPr>
              <a:defRPr/>
            </a:lvl1pPr>
          </a:lstStyle>
          <a:p>
            <a:endParaRPr lang="en-US" altLang="en-US" dirty="0"/>
          </a:p>
        </p:txBody>
      </p:sp>
      <p:sp>
        <p:nvSpPr>
          <p:cNvPr id="5" name="Slide Number Placeholder 4"/>
          <p:cNvSpPr>
            <a:spLocks noGrp="1"/>
          </p:cNvSpPr>
          <p:nvPr>
            <p:ph type="sldNum" sz="quarter" idx="12"/>
          </p:nvPr>
        </p:nvSpPr>
        <p:spPr/>
        <p:txBody>
          <a:bodyPr/>
          <a:lstStyle>
            <a:lvl1pPr>
              <a:defRPr/>
            </a:lvl1pPr>
          </a:lstStyle>
          <a:p>
            <a:fld id="{3F1FF0A6-0560-475D-B263-FA7A0FFB851E}" type="slidenum">
              <a:rPr lang="en-US" altLang="en-US"/>
              <a:pPr/>
              <a:t>‹#›</a:t>
            </a:fld>
            <a:endParaRPr lang="en-US" altLang="en-US" dirty="0"/>
          </a:p>
        </p:txBody>
      </p:sp>
    </p:spTree>
  </p:cSld>
  <p:clrMapOvr>
    <a:masterClrMapping/>
  </p:clrMapOvr>
  <p:transition>
    <p:pull dir="l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dirty="0"/>
          </a:p>
        </p:txBody>
      </p:sp>
      <p:sp>
        <p:nvSpPr>
          <p:cNvPr id="3" name="Footer Placeholder 2"/>
          <p:cNvSpPr>
            <a:spLocks noGrp="1"/>
          </p:cNvSpPr>
          <p:nvPr>
            <p:ph type="ftr" sz="quarter" idx="11"/>
          </p:nvPr>
        </p:nvSpPr>
        <p:spPr/>
        <p:txBody>
          <a:bodyPr/>
          <a:lstStyle>
            <a:lvl1pPr>
              <a:defRPr/>
            </a:lvl1pPr>
          </a:lstStyle>
          <a:p>
            <a:endParaRPr lang="en-US" altLang="en-US" dirty="0"/>
          </a:p>
        </p:txBody>
      </p:sp>
      <p:sp>
        <p:nvSpPr>
          <p:cNvPr id="4" name="Slide Number Placeholder 3"/>
          <p:cNvSpPr>
            <a:spLocks noGrp="1"/>
          </p:cNvSpPr>
          <p:nvPr>
            <p:ph type="sldNum" sz="quarter" idx="12"/>
          </p:nvPr>
        </p:nvSpPr>
        <p:spPr/>
        <p:txBody>
          <a:bodyPr/>
          <a:lstStyle>
            <a:lvl1pPr>
              <a:defRPr/>
            </a:lvl1pPr>
          </a:lstStyle>
          <a:p>
            <a:fld id="{C0878F40-1A8B-417B-BF52-38888B3F841E}" type="slidenum">
              <a:rPr lang="en-US" altLang="en-US"/>
              <a:pPr/>
              <a:t>‹#›</a:t>
            </a:fld>
            <a:endParaRPr lang="en-US" altLang="en-US" dirty="0"/>
          </a:p>
        </p:txBody>
      </p:sp>
    </p:spTree>
  </p:cSld>
  <p:clrMapOvr>
    <a:masterClrMapping/>
  </p:clrMapOvr>
  <p:transition>
    <p:pull dir="l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dirty="0"/>
          </a:p>
        </p:txBody>
      </p:sp>
      <p:sp>
        <p:nvSpPr>
          <p:cNvPr id="6" name="Footer Placeholder 5"/>
          <p:cNvSpPr>
            <a:spLocks noGrp="1"/>
          </p:cNvSpPr>
          <p:nvPr>
            <p:ph type="ftr" sz="quarter" idx="11"/>
          </p:nvPr>
        </p:nvSpPr>
        <p:spPr/>
        <p:txBody>
          <a:bodyPr/>
          <a:lstStyle>
            <a:lvl1pPr>
              <a:defRPr/>
            </a:lvl1pPr>
          </a:lstStyle>
          <a:p>
            <a:endParaRPr lang="en-US" altLang="en-US" dirty="0"/>
          </a:p>
        </p:txBody>
      </p:sp>
      <p:sp>
        <p:nvSpPr>
          <p:cNvPr id="7" name="Slide Number Placeholder 6"/>
          <p:cNvSpPr>
            <a:spLocks noGrp="1"/>
          </p:cNvSpPr>
          <p:nvPr>
            <p:ph type="sldNum" sz="quarter" idx="12"/>
          </p:nvPr>
        </p:nvSpPr>
        <p:spPr/>
        <p:txBody>
          <a:bodyPr/>
          <a:lstStyle>
            <a:lvl1pPr>
              <a:defRPr/>
            </a:lvl1pPr>
          </a:lstStyle>
          <a:p>
            <a:fld id="{F3A7A400-2207-4A18-B07D-E6870E5380DE}" type="slidenum">
              <a:rPr lang="en-US" altLang="en-US"/>
              <a:pPr/>
              <a:t>‹#›</a:t>
            </a:fld>
            <a:endParaRPr lang="en-US" altLang="en-US" dirty="0"/>
          </a:p>
        </p:txBody>
      </p:sp>
    </p:spTree>
  </p:cSld>
  <p:clrMapOvr>
    <a:masterClrMapping/>
  </p:clrMapOvr>
  <p:transition>
    <p:pull dir="l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dirty="0"/>
          </a:p>
        </p:txBody>
      </p:sp>
      <p:sp>
        <p:nvSpPr>
          <p:cNvPr id="6" name="Footer Placeholder 5"/>
          <p:cNvSpPr>
            <a:spLocks noGrp="1"/>
          </p:cNvSpPr>
          <p:nvPr>
            <p:ph type="ftr" sz="quarter" idx="11"/>
          </p:nvPr>
        </p:nvSpPr>
        <p:spPr/>
        <p:txBody>
          <a:bodyPr/>
          <a:lstStyle>
            <a:lvl1pPr>
              <a:defRPr/>
            </a:lvl1pPr>
          </a:lstStyle>
          <a:p>
            <a:endParaRPr lang="en-US" altLang="en-US" dirty="0"/>
          </a:p>
        </p:txBody>
      </p:sp>
      <p:sp>
        <p:nvSpPr>
          <p:cNvPr id="7" name="Slide Number Placeholder 6"/>
          <p:cNvSpPr>
            <a:spLocks noGrp="1"/>
          </p:cNvSpPr>
          <p:nvPr>
            <p:ph type="sldNum" sz="quarter" idx="12"/>
          </p:nvPr>
        </p:nvSpPr>
        <p:spPr/>
        <p:txBody>
          <a:bodyPr/>
          <a:lstStyle>
            <a:lvl1pPr>
              <a:defRPr/>
            </a:lvl1pPr>
          </a:lstStyle>
          <a:p>
            <a:fld id="{815F4F60-1BAB-4B66-BEEF-40C948A85E74}" type="slidenum">
              <a:rPr lang="en-US" altLang="en-US"/>
              <a:pPr/>
              <a:t>‹#›</a:t>
            </a:fld>
            <a:endParaRPr lang="en-US" altLang="en-US" dirty="0"/>
          </a:p>
        </p:txBody>
      </p:sp>
    </p:spTree>
  </p:cSld>
  <p:clrMapOvr>
    <a:masterClrMapping/>
  </p:clrMapOvr>
  <p:transition>
    <p:pull dir="l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8754" name="Line 2"/>
          <p:cNvSpPr>
            <a:spLocks noChangeShapeType="1"/>
          </p:cNvSpPr>
          <p:nvPr/>
        </p:nvSpPr>
        <p:spPr bwMode="auto">
          <a:xfrm>
            <a:off x="7962900" y="152400"/>
            <a:ext cx="0" cy="1524000"/>
          </a:xfrm>
          <a:prstGeom prst="line">
            <a:avLst/>
          </a:prstGeom>
          <a:noFill/>
          <a:ln w="9525">
            <a:solidFill>
              <a:schemeClr val="tx1"/>
            </a:solidFill>
            <a:round/>
            <a:headEnd/>
            <a:tailEnd/>
          </a:ln>
          <a:effectLst/>
        </p:spPr>
        <p:txBody>
          <a:bodyPr/>
          <a:lstStyle/>
          <a:p>
            <a:endParaRPr lang="en-US" dirty="0"/>
          </a:p>
        </p:txBody>
      </p:sp>
      <p:sp>
        <p:nvSpPr>
          <p:cNvPr id="458755" name="Rectangle 3"/>
          <p:cNvSpPr>
            <a:spLocks noGrp="1" noChangeArrowheads="1"/>
          </p:cNvSpPr>
          <p:nvPr>
            <p:ph type="title"/>
          </p:nvPr>
        </p:nvSpPr>
        <p:spPr bwMode="auto">
          <a:xfrm>
            <a:off x="457200" y="122238"/>
            <a:ext cx="7543800" cy="1295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458756" name="Rectangle 4"/>
          <p:cNvSpPr>
            <a:spLocks noGrp="1" noChangeArrowheads="1"/>
          </p:cNvSpPr>
          <p:nvPr>
            <p:ph type="body" idx="1"/>
          </p:nvPr>
        </p:nvSpPr>
        <p:spPr bwMode="auto">
          <a:xfrm>
            <a:off x="457200" y="1719263"/>
            <a:ext cx="8229600" cy="44116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58757"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vl1pPr>
          </a:lstStyle>
          <a:p>
            <a:endParaRPr lang="en-US" altLang="en-US" dirty="0"/>
          </a:p>
        </p:txBody>
      </p:sp>
      <p:sp>
        <p:nvSpPr>
          <p:cNvPr id="458758"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vl1pPr>
          </a:lstStyle>
          <a:p>
            <a:endParaRPr lang="en-US" altLang="en-US" dirty="0"/>
          </a:p>
        </p:txBody>
      </p:sp>
      <p:sp>
        <p:nvSpPr>
          <p:cNvPr id="458759"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vl1pPr>
          </a:lstStyle>
          <a:p>
            <a:fld id="{452CDFEB-5974-451B-A2DE-23769C6C5C23}" type="slidenum">
              <a:rPr lang="en-US" altLang="en-US"/>
              <a:pPr/>
              <a:t>‹#›</a:t>
            </a:fld>
            <a:endParaRPr lang="en-US" altLang="en-US" dirty="0"/>
          </a:p>
        </p:txBody>
      </p:sp>
      <p:grpSp>
        <p:nvGrpSpPr>
          <p:cNvPr id="458760" name="Group 8"/>
          <p:cNvGrpSpPr>
            <a:grpSpLocks/>
          </p:cNvGrpSpPr>
          <p:nvPr/>
        </p:nvGrpSpPr>
        <p:grpSpPr bwMode="auto">
          <a:xfrm>
            <a:off x="8153400" y="152400"/>
            <a:ext cx="792163" cy="1295400"/>
            <a:chOff x="5136" y="960"/>
            <a:chExt cx="528" cy="864"/>
          </a:xfrm>
        </p:grpSpPr>
        <p:sp>
          <p:nvSpPr>
            <p:cNvPr id="458761" name="Oval 9"/>
            <p:cNvSpPr>
              <a:spLocks noChangeArrowheads="1"/>
            </p:cNvSpPr>
            <p:nvPr/>
          </p:nvSpPr>
          <p:spPr bwMode="auto">
            <a:xfrm>
              <a:off x="5136" y="960"/>
              <a:ext cx="80" cy="80"/>
            </a:xfrm>
            <a:prstGeom prst="ellipse">
              <a:avLst/>
            </a:prstGeom>
            <a:solidFill>
              <a:schemeClr val="tx2"/>
            </a:solidFill>
            <a:ln w="9525">
              <a:noFill/>
              <a:round/>
              <a:headEnd/>
              <a:tailEnd/>
            </a:ln>
            <a:effectLst/>
          </p:spPr>
          <p:txBody>
            <a:bodyPr wrap="none" anchor="ctr"/>
            <a:lstStyle/>
            <a:p>
              <a:endParaRPr lang="en-US" dirty="0"/>
            </a:p>
          </p:txBody>
        </p:sp>
        <p:sp>
          <p:nvSpPr>
            <p:cNvPr id="458762" name="Oval 10"/>
            <p:cNvSpPr>
              <a:spLocks noChangeArrowheads="1"/>
            </p:cNvSpPr>
            <p:nvPr/>
          </p:nvSpPr>
          <p:spPr bwMode="auto">
            <a:xfrm>
              <a:off x="5248" y="960"/>
              <a:ext cx="80" cy="80"/>
            </a:xfrm>
            <a:prstGeom prst="ellipse">
              <a:avLst/>
            </a:prstGeom>
            <a:solidFill>
              <a:schemeClr val="tx2"/>
            </a:solidFill>
            <a:ln w="9525">
              <a:noFill/>
              <a:round/>
              <a:headEnd/>
              <a:tailEnd/>
            </a:ln>
            <a:effectLst/>
          </p:spPr>
          <p:txBody>
            <a:bodyPr wrap="none" anchor="ctr"/>
            <a:lstStyle/>
            <a:p>
              <a:endParaRPr lang="en-US" dirty="0"/>
            </a:p>
          </p:txBody>
        </p:sp>
        <p:sp>
          <p:nvSpPr>
            <p:cNvPr id="458763" name="Oval 11"/>
            <p:cNvSpPr>
              <a:spLocks noChangeArrowheads="1"/>
            </p:cNvSpPr>
            <p:nvPr/>
          </p:nvSpPr>
          <p:spPr bwMode="auto">
            <a:xfrm>
              <a:off x="5360" y="960"/>
              <a:ext cx="80" cy="80"/>
            </a:xfrm>
            <a:prstGeom prst="ellipse">
              <a:avLst/>
            </a:prstGeom>
            <a:solidFill>
              <a:schemeClr val="tx2"/>
            </a:solidFill>
            <a:ln w="9525">
              <a:noFill/>
              <a:round/>
              <a:headEnd/>
              <a:tailEnd/>
            </a:ln>
            <a:effectLst/>
          </p:spPr>
          <p:txBody>
            <a:bodyPr wrap="none" anchor="ctr"/>
            <a:lstStyle/>
            <a:p>
              <a:endParaRPr lang="en-US" dirty="0"/>
            </a:p>
          </p:txBody>
        </p:sp>
        <p:sp>
          <p:nvSpPr>
            <p:cNvPr id="458764" name="Oval 12"/>
            <p:cNvSpPr>
              <a:spLocks noChangeArrowheads="1"/>
            </p:cNvSpPr>
            <p:nvPr/>
          </p:nvSpPr>
          <p:spPr bwMode="auto">
            <a:xfrm>
              <a:off x="5136" y="1072"/>
              <a:ext cx="80" cy="80"/>
            </a:xfrm>
            <a:prstGeom prst="ellipse">
              <a:avLst/>
            </a:prstGeom>
            <a:solidFill>
              <a:schemeClr val="tx2"/>
            </a:solidFill>
            <a:ln w="9525">
              <a:noFill/>
              <a:round/>
              <a:headEnd/>
              <a:tailEnd/>
            </a:ln>
            <a:effectLst/>
          </p:spPr>
          <p:txBody>
            <a:bodyPr wrap="none" anchor="ctr"/>
            <a:lstStyle/>
            <a:p>
              <a:endParaRPr lang="en-US" dirty="0"/>
            </a:p>
          </p:txBody>
        </p:sp>
        <p:sp>
          <p:nvSpPr>
            <p:cNvPr id="458765" name="Oval 13"/>
            <p:cNvSpPr>
              <a:spLocks noChangeArrowheads="1"/>
            </p:cNvSpPr>
            <p:nvPr/>
          </p:nvSpPr>
          <p:spPr bwMode="auto">
            <a:xfrm>
              <a:off x="5248" y="1072"/>
              <a:ext cx="80" cy="80"/>
            </a:xfrm>
            <a:prstGeom prst="ellipse">
              <a:avLst/>
            </a:prstGeom>
            <a:solidFill>
              <a:schemeClr val="tx2"/>
            </a:solidFill>
            <a:ln w="9525">
              <a:noFill/>
              <a:round/>
              <a:headEnd/>
              <a:tailEnd/>
            </a:ln>
            <a:effectLst/>
          </p:spPr>
          <p:txBody>
            <a:bodyPr wrap="none" anchor="ctr"/>
            <a:lstStyle/>
            <a:p>
              <a:endParaRPr lang="en-US" dirty="0"/>
            </a:p>
          </p:txBody>
        </p:sp>
        <p:sp>
          <p:nvSpPr>
            <p:cNvPr id="458766" name="Oval 14"/>
            <p:cNvSpPr>
              <a:spLocks noChangeArrowheads="1"/>
            </p:cNvSpPr>
            <p:nvPr/>
          </p:nvSpPr>
          <p:spPr bwMode="auto">
            <a:xfrm>
              <a:off x="5360" y="1072"/>
              <a:ext cx="80" cy="80"/>
            </a:xfrm>
            <a:prstGeom prst="ellipse">
              <a:avLst/>
            </a:prstGeom>
            <a:solidFill>
              <a:schemeClr val="tx2"/>
            </a:solidFill>
            <a:ln w="9525">
              <a:noFill/>
              <a:round/>
              <a:headEnd/>
              <a:tailEnd/>
            </a:ln>
            <a:effectLst/>
          </p:spPr>
          <p:txBody>
            <a:bodyPr wrap="none" anchor="ctr"/>
            <a:lstStyle/>
            <a:p>
              <a:endParaRPr lang="en-US" dirty="0"/>
            </a:p>
          </p:txBody>
        </p:sp>
        <p:sp>
          <p:nvSpPr>
            <p:cNvPr id="458767" name="Oval 15"/>
            <p:cNvSpPr>
              <a:spLocks noChangeArrowheads="1"/>
            </p:cNvSpPr>
            <p:nvPr/>
          </p:nvSpPr>
          <p:spPr bwMode="auto">
            <a:xfrm>
              <a:off x="5472" y="1072"/>
              <a:ext cx="80" cy="80"/>
            </a:xfrm>
            <a:prstGeom prst="ellipse">
              <a:avLst/>
            </a:prstGeom>
            <a:solidFill>
              <a:schemeClr val="accent2"/>
            </a:solidFill>
            <a:ln w="9525">
              <a:noFill/>
              <a:round/>
              <a:headEnd/>
              <a:tailEnd/>
            </a:ln>
            <a:effectLst/>
          </p:spPr>
          <p:txBody>
            <a:bodyPr wrap="none" anchor="ctr"/>
            <a:lstStyle/>
            <a:p>
              <a:endParaRPr lang="en-US" dirty="0"/>
            </a:p>
          </p:txBody>
        </p:sp>
        <p:sp>
          <p:nvSpPr>
            <p:cNvPr id="458768" name="Oval 16"/>
            <p:cNvSpPr>
              <a:spLocks noChangeArrowheads="1"/>
            </p:cNvSpPr>
            <p:nvPr/>
          </p:nvSpPr>
          <p:spPr bwMode="auto">
            <a:xfrm>
              <a:off x="5136" y="1184"/>
              <a:ext cx="80" cy="80"/>
            </a:xfrm>
            <a:prstGeom prst="ellipse">
              <a:avLst/>
            </a:prstGeom>
            <a:solidFill>
              <a:schemeClr val="tx2"/>
            </a:solidFill>
            <a:ln w="9525">
              <a:noFill/>
              <a:round/>
              <a:headEnd/>
              <a:tailEnd/>
            </a:ln>
            <a:effectLst/>
          </p:spPr>
          <p:txBody>
            <a:bodyPr wrap="none" anchor="ctr"/>
            <a:lstStyle/>
            <a:p>
              <a:endParaRPr lang="en-US" dirty="0"/>
            </a:p>
          </p:txBody>
        </p:sp>
        <p:sp>
          <p:nvSpPr>
            <p:cNvPr id="458769" name="Oval 17"/>
            <p:cNvSpPr>
              <a:spLocks noChangeArrowheads="1"/>
            </p:cNvSpPr>
            <p:nvPr/>
          </p:nvSpPr>
          <p:spPr bwMode="auto">
            <a:xfrm>
              <a:off x="5248" y="1184"/>
              <a:ext cx="80" cy="80"/>
            </a:xfrm>
            <a:prstGeom prst="ellipse">
              <a:avLst/>
            </a:prstGeom>
            <a:solidFill>
              <a:schemeClr val="tx2"/>
            </a:solidFill>
            <a:ln w="9525">
              <a:noFill/>
              <a:round/>
              <a:headEnd/>
              <a:tailEnd/>
            </a:ln>
            <a:effectLst/>
          </p:spPr>
          <p:txBody>
            <a:bodyPr wrap="none" anchor="ctr"/>
            <a:lstStyle/>
            <a:p>
              <a:endParaRPr lang="en-US" dirty="0"/>
            </a:p>
          </p:txBody>
        </p:sp>
        <p:sp>
          <p:nvSpPr>
            <p:cNvPr id="458770" name="Oval 18"/>
            <p:cNvSpPr>
              <a:spLocks noChangeArrowheads="1"/>
            </p:cNvSpPr>
            <p:nvPr/>
          </p:nvSpPr>
          <p:spPr bwMode="auto">
            <a:xfrm>
              <a:off x="5360" y="1184"/>
              <a:ext cx="80" cy="80"/>
            </a:xfrm>
            <a:prstGeom prst="ellipse">
              <a:avLst/>
            </a:prstGeom>
            <a:solidFill>
              <a:schemeClr val="accent2"/>
            </a:solidFill>
            <a:ln w="9525">
              <a:noFill/>
              <a:round/>
              <a:headEnd/>
              <a:tailEnd/>
            </a:ln>
            <a:effectLst/>
          </p:spPr>
          <p:txBody>
            <a:bodyPr wrap="none" anchor="ctr"/>
            <a:lstStyle/>
            <a:p>
              <a:endParaRPr lang="en-US" dirty="0"/>
            </a:p>
          </p:txBody>
        </p:sp>
        <p:sp>
          <p:nvSpPr>
            <p:cNvPr id="458771" name="Oval 19"/>
            <p:cNvSpPr>
              <a:spLocks noChangeArrowheads="1"/>
            </p:cNvSpPr>
            <p:nvPr/>
          </p:nvSpPr>
          <p:spPr bwMode="auto">
            <a:xfrm>
              <a:off x="5472" y="1184"/>
              <a:ext cx="80" cy="80"/>
            </a:xfrm>
            <a:prstGeom prst="ellipse">
              <a:avLst/>
            </a:prstGeom>
            <a:solidFill>
              <a:schemeClr val="accent2"/>
            </a:solidFill>
            <a:ln w="9525">
              <a:noFill/>
              <a:round/>
              <a:headEnd/>
              <a:tailEnd/>
            </a:ln>
            <a:effectLst/>
          </p:spPr>
          <p:txBody>
            <a:bodyPr wrap="none" anchor="ctr"/>
            <a:lstStyle/>
            <a:p>
              <a:endParaRPr lang="en-US" dirty="0"/>
            </a:p>
          </p:txBody>
        </p:sp>
        <p:sp>
          <p:nvSpPr>
            <p:cNvPr id="458772" name="Oval 20"/>
            <p:cNvSpPr>
              <a:spLocks noChangeArrowheads="1"/>
            </p:cNvSpPr>
            <p:nvPr/>
          </p:nvSpPr>
          <p:spPr bwMode="auto">
            <a:xfrm>
              <a:off x="5584" y="1184"/>
              <a:ext cx="80" cy="80"/>
            </a:xfrm>
            <a:prstGeom prst="ellipse">
              <a:avLst/>
            </a:prstGeom>
            <a:solidFill>
              <a:schemeClr val="accent1"/>
            </a:solidFill>
            <a:ln w="9525">
              <a:noFill/>
              <a:round/>
              <a:headEnd/>
              <a:tailEnd/>
            </a:ln>
            <a:effectLst/>
          </p:spPr>
          <p:txBody>
            <a:bodyPr wrap="none" anchor="ctr"/>
            <a:lstStyle/>
            <a:p>
              <a:endParaRPr lang="en-US" dirty="0"/>
            </a:p>
          </p:txBody>
        </p:sp>
        <p:sp>
          <p:nvSpPr>
            <p:cNvPr id="458773" name="Oval 21"/>
            <p:cNvSpPr>
              <a:spLocks noChangeArrowheads="1"/>
            </p:cNvSpPr>
            <p:nvPr/>
          </p:nvSpPr>
          <p:spPr bwMode="auto">
            <a:xfrm>
              <a:off x="5136" y="1296"/>
              <a:ext cx="80" cy="80"/>
            </a:xfrm>
            <a:prstGeom prst="ellipse">
              <a:avLst/>
            </a:prstGeom>
            <a:solidFill>
              <a:schemeClr val="tx2"/>
            </a:solidFill>
            <a:ln w="9525">
              <a:noFill/>
              <a:round/>
              <a:headEnd/>
              <a:tailEnd/>
            </a:ln>
            <a:effectLst/>
          </p:spPr>
          <p:txBody>
            <a:bodyPr wrap="none" anchor="ctr"/>
            <a:lstStyle/>
            <a:p>
              <a:endParaRPr lang="en-US" dirty="0"/>
            </a:p>
          </p:txBody>
        </p:sp>
        <p:sp>
          <p:nvSpPr>
            <p:cNvPr id="458774" name="Oval 22"/>
            <p:cNvSpPr>
              <a:spLocks noChangeArrowheads="1"/>
            </p:cNvSpPr>
            <p:nvPr/>
          </p:nvSpPr>
          <p:spPr bwMode="auto">
            <a:xfrm>
              <a:off x="5248" y="1296"/>
              <a:ext cx="80" cy="80"/>
            </a:xfrm>
            <a:prstGeom prst="ellipse">
              <a:avLst/>
            </a:prstGeom>
            <a:solidFill>
              <a:schemeClr val="accent2"/>
            </a:solidFill>
            <a:ln w="9525">
              <a:noFill/>
              <a:round/>
              <a:headEnd/>
              <a:tailEnd/>
            </a:ln>
            <a:effectLst/>
          </p:spPr>
          <p:txBody>
            <a:bodyPr wrap="none" anchor="ctr"/>
            <a:lstStyle/>
            <a:p>
              <a:endParaRPr lang="en-US" dirty="0"/>
            </a:p>
          </p:txBody>
        </p:sp>
        <p:sp>
          <p:nvSpPr>
            <p:cNvPr id="458775" name="Oval 23"/>
            <p:cNvSpPr>
              <a:spLocks noChangeArrowheads="1"/>
            </p:cNvSpPr>
            <p:nvPr/>
          </p:nvSpPr>
          <p:spPr bwMode="auto">
            <a:xfrm>
              <a:off x="5360" y="1296"/>
              <a:ext cx="80" cy="80"/>
            </a:xfrm>
            <a:prstGeom prst="ellipse">
              <a:avLst/>
            </a:prstGeom>
            <a:solidFill>
              <a:schemeClr val="accent2"/>
            </a:solidFill>
            <a:ln w="9525">
              <a:noFill/>
              <a:round/>
              <a:headEnd/>
              <a:tailEnd/>
            </a:ln>
            <a:effectLst/>
          </p:spPr>
          <p:txBody>
            <a:bodyPr wrap="none" anchor="ctr"/>
            <a:lstStyle/>
            <a:p>
              <a:endParaRPr lang="en-US" dirty="0"/>
            </a:p>
          </p:txBody>
        </p:sp>
        <p:sp>
          <p:nvSpPr>
            <p:cNvPr id="458776" name="Oval 24"/>
            <p:cNvSpPr>
              <a:spLocks noChangeArrowheads="1"/>
            </p:cNvSpPr>
            <p:nvPr/>
          </p:nvSpPr>
          <p:spPr bwMode="auto">
            <a:xfrm>
              <a:off x="5472" y="1296"/>
              <a:ext cx="80" cy="80"/>
            </a:xfrm>
            <a:prstGeom prst="ellipse">
              <a:avLst/>
            </a:prstGeom>
            <a:solidFill>
              <a:schemeClr val="accent1"/>
            </a:solidFill>
            <a:ln w="9525">
              <a:noFill/>
              <a:round/>
              <a:headEnd/>
              <a:tailEnd/>
            </a:ln>
            <a:effectLst/>
          </p:spPr>
          <p:txBody>
            <a:bodyPr wrap="none" anchor="ctr"/>
            <a:lstStyle/>
            <a:p>
              <a:endParaRPr lang="en-US" dirty="0"/>
            </a:p>
          </p:txBody>
        </p:sp>
        <p:sp>
          <p:nvSpPr>
            <p:cNvPr id="458777" name="Oval 25"/>
            <p:cNvSpPr>
              <a:spLocks noChangeArrowheads="1"/>
            </p:cNvSpPr>
            <p:nvPr/>
          </p:nvSpPr>
          <p:spPr bwMode="auto">
            <a:xfrm>
              <a:off x="5136" y="1408"/>
              <a:ext cx="80" cy="80"/>
            </a:xfrm>
            <a:prstGeom prst="ellipse">
              <a:avLst/>
            </a:prstGeom>
            <a:solidFill>
              <a:schemeClr val="accent2"/>
            </a:solidFill>
            <a:ln w="9525">
              <a:noFill/>
              <a:round/>
              <a:headEnd/>
              <a:tailEnd/>
            </a:ln>
            <a:effectLst/>
          </p:spPr>
          <p:txBody>
            <a:bodyPr wrap="none" anchor="ctr"/>
            <a:lstStyle/>
            <a:p>
              <a:endParaRPr lang="en-US" dirty="0"/>
            </a:p>
          </p:txBody>
        </p:sp>
        <p:sp>
          <p:nvSpPr>
            <p:cNvPr id="458778" name="Oval 26"/>
            <p:cNvSpPr>
              <a:spLocks noChangeArrowheads="1"/>
            </p:cNvSpPr>
            <p:nvPr/>
          </p:nvSpPr>
          <p:spPr bwMode="auto">
            <a:xfrm>
              <a:off x="5248" y="1408"/>
              <a:ext cx="80" cy="80"/>
            </a:xfrm>
            <a:prstGeom prst="ellipse">
              <a:avLst/>
            </a:prstGeom>
            <a:solidFill>
              <a:schemeClr val="accent2"/>
            </a:solidFill>
            <a:ln w="9525">
              <a:noFill/>
              <a:round/>
              <a:headEnd/>
              <a:tailEnd/>
            </a:ln>
            <a:effectLst/>
          </p:spPr>
          <p:txBody>
            <a:bodyPr wrap="none" anchor="ctr"/>
            <a:lstStyle/>
            <a:p>
              <a:endParaRPr lang="en-US" dirty="0"/>
            </a:p>
          </p:txBody>
        </p:sp>
        <p:sp>
          <p:nvSpPr>
            <p:cNvPr id="458779" name="Oval 27"/>
            <p:cNvSpPr>
              <a:spLocks noChangeArrowheads="1"/>
            </p:cNvSpPr>
            <p:nvPr/>
          </p:nvSpPr>
          <p:spPr bwMode="auto">
            <a:xfrm>
              <a:off x="5360" y="1408"/>
              <a:ext cx="80" cy="80"/>
            </a:xfrm>
            <a:prstGeom prst="ellipse">
              <a:avLst/>
            </a:prstGeom>
            <a:solidFill>
              <a:schemeClr val="accent1"/>
            </a:solidFill>
            <a:ln w="9525">
              <a:noFill/>
              <a:round/>
              <a:headEnd/>
              <a:tailEnd/>
            </a:ln>
            <a:effectLst/>
          </p:spPr>
          <p:txBody>
            <a:bodyPr wrap="none" anchor="ctr"/>
            <a:lstStyle/>
            <a:p>
              <a:endParaRPr lang="en-US" dirty="0"/>
            </a:p>
          </p:txBody>
        </p:sp>
        <p:sp>
          <p:nvSpPr>
            <p:cNvPr id="458780" name="Oval 28"/>
            <p:cNvSpPr>
              <a:spLocks noChangeArrowheads="1"/>
            </p:cNvSpPr>
            <p:nvPr/>
          </p:nvSpPr>
          <p:spPr bwMode="auto">
            <a:xfrm>
              <a:off x="5472" y="1408"/>
              <a:ext cx="80" cy="80"/>
            </a:xfrm>
            <a:prstGeom prst="ellipse">
              <a:avLst/>
            </a:prstGeom>
            <a:solidFill>
              <a:schemeClr val="accent1"/>
            </a:solidFill>
            <a:ln w="9525">
              <a:noFill/>
              <a:round/>
              <a:headEnd/>
              <a:tailEnd/>
            </a:ln>
            <a:effectLst/>
          </p:spPr>
          <p:txBody>
            <a:bodyPr wrap="none" anchor="ctr"/>
            <a:lstStyle/>
            <a:p>
              <a:endParaRPr lang="en-US" dirty="0"/>
            </a:p>
          </p:txBody>
        </p:sp>
        <p:sp>
          <p:nvSpPr>
            <p:cNvPr id="458781" name="Oval 29"/>
            <p:cNvSpPr>
              <a:spLocks noChangeArrowheads="1"/>
            </p:cNvSpPr>
            <p:nvPr/>
          </p:nvSpPr>
          <p:spPr bwMode="auto">
            <a:xfrm>
              <a:off x="5584" y="1408"/>
              <a:ext cx="80" cy="80"/>
            </a:xfrm>
            <a:prstGeom prst="ellipse">
              <a:avLst/>
            </a:prstGeom>
            <a:solidFill>
              <a:schemeClr val="folHlink"/>
            </a:solidFill>
            <a:ln w="9525">
              <a:noFill/>
              <a:round/>
              <a:headEnd/>
              <a:tailEnd/>
            </a:ln>
            <a:effectLst/>
          </p:spPr>
          <p:txBody>
            <a:bodyPr wrap="none" anchor="ctr"/>
            <a:lstStyle/>
            <a:p>
              <a:endParaRPr lang="en-US" dirty="0"/>
            </a:p>
          </p:txBody>
        </p:sp>
        <p:sp>
          <p:nvSpPr>
            <p:cNvPr id="458782" name="Oval 30"/>
            <p:cNvSpPr>
              <a:spLocks noChangeArrowheads="1"/>
            </p:cNvSpPr>
            <p:nvPr/>
          </p:nvSpPr>
          <p:spPr bwMode="auto">
            <a:xfrm>
              <a:off x="5136" y="1520"/>
              <a:ext cx="80" cy="80"/>
            </a:xfrm>
            <a:prstGeom prst="ellipse">
              <a:avLst/>
            </a:prstGeom>
            <a:solidFill>
              <a:schemeClr val="accent2"/>
            </a:solidFill>
            <a:ln w="9525">
              <a:noFill/>
              <a:round/>
              <a:headEnd/>
              <a:tailEnd/>
            </a:ln>
            <a:effectLst/>
          </p:spPr>
          <p:txBody>
            <a:bodyPr wrap="none" anchor="ctr"/>
            <a:lstStyle/>
            <a:p>
              <a:endParaRPr lang="en-US" dirty="0"/>
            </a:p>
          </p:txBody>
        </p:sp>
        <p:sp>
          <p:nvSpPr>
            <p:cNvPr id="458783" name="Oval 31"/>
            <p:cNvSpPr>
              <a:spLocks noChangeArrowheads="1"/>
            </p:cNvSpPr>
            <p:nvPr/>
          </p:nvSpPr>
          <p:spPr bwMode="auto">
            <a:xfrm>
              <a:off x="5248" y="1520"/>
              <a:ext cx="80" cy="80"/>
            </a:xfrm>
            <a:prstGeom prst="ellipse">
              <a:avLst/>
            </a:prstGeom>
            <a:solidFill>
              <a:schemeClr val="accent1"/>
            </a:solidFill>
            <a:ln w="9525">
              <a:noFill/>
              <a:round/>
              <a:headEnd/>
              <a:tailEnd/>
            </a:ln>
            <a:effectLst/>
          </p:spPr>
          <p:txBody>
            <a:bodyPr wrap="none" anchor="ctr"/>
            <a:lstStyle/>
            <a:p>
              <a:endParaRPr lang="en-US" dirty="0"/>
            </a:p>
          </p:txBody>
        </p:sp>
        <p:sp>
          <p:nvSpPr>
            <p:cNvPr id="458784" name="Oval 32"/>
            <p:cNvSpPr>
              <a:spLocks noChangeArrowheads="1"/>
            </p:cNvSpPr>
            <p:nvPr/>
          </p:nvSpPr>
          <p:spPr bwMode="auto">
            <a:xfrm>
              <a:off x="5360" y="1520"/>
              <a:ext cx="80" cy="80"/>
            </a:xfrm>
            <a:prstGeom prst="ellipse">
              <a:avLst/>
            </a:prstGeom>
            <a:solidFill>
              <a:schemeClr val="accent1"/>
            </a:solidFill>
            <a:ln w="9525">
              <a:noFill/>
              <a:round/>
              <a:headEnd/>
              <a:tailEnd/>
            </a:ln>
            <a:effectLst/>
          </p:spPr>
          <p:txBody>
            <a:bodyPr wrap="none" anchor="ctr"/>
            <a:lstStyle/>
            <a:p>
              <a:endParaRPr lang="en-US" dirty="0"/>
            </a:p>
          </p:txBody>
        </p:sp>
        <p:sp>
          <p:nvSpPr>
            <p:cNvPr id="458785" name="Oval 33"/>
            <p:cNvSpPr>
              <a:spLocks noChangeArrowheads="1"/>
            </p:cNvSpPr>
            <p:nvPr/>
          </p:nvSpPr>
          <p:spPr bwMode="auto">
            <a:xfrm>
              <a:off x="5472" y="1520"/>
              <a:ext cx="80" cy="80"/>
            </a:xfrm>
            <a:prstGeom prst="ellipse">
              <a:avLst/>
            </a:prstGeom>
            <a:solidFill>
              <a:schemeClr val="folHlink"/>
            </a:solidFill>
            <a:ln w="9525">
              <a:noFill/>
              <a:round/>
              <a:headEnd/>
              <a:tailEnd/>
            </a:ln>
            <a:effectLst/>
          </p:spPr>
          <p:txBody>
            <a:bodyPr wrap="none" anchor="ctr"/>
            <a:lstStyle/>
            <a:p>
              <a:endParaRPr lang="en-US" dirty="0"/>
            </a:p>
          </p:txBody>
        </p:sp>
        <p:sp>
          <p:nvSpPr>
            <p:cNvPr id="458786" name="Oval 34"/>
            <p:cNvSpPr>
              <a:spLocks noChangeArrowheads="1"/>
            </p:cNvSpPr>
            <p:nvPr/>
          </p:nvSpPr>
          <p:spPr bwMode="auto">
            <a:xfrm>
              <a:off x="5136" y="1632"/>
              <a:ext cx="80" cy="80"/>
            </a:xfrm>
            <a:prstGeom prst="ellipse">
              <a:avLst/>
            </a:prstGeom>
            <a:solidFill>
              <a:schemeClr val="accent1"/>
            </a:solidFill>
            <a:ln w="9525">
              <a:noFill/>
              <a:round/>
              <a:headEnd/>
              <a:tailEnd/>
            </a:ln>
            <a:effectLst/>
          </p:spPr>
          <p:txBody>
            <a:bodyPr wrap="none" anchor="ctr"/>
            <a:lstStyle/>
            <a:p>
              <a:endParaRPr lang="en-US" dirty="0"/>
            </a:p>
          </p:txBody>
        </p:sp>
        <p:sp>
          <p:nvSpPr>
            <p:cNvPr id="458787" name="Oval 35"/>
            <p:cNvSpPr>
              <a:spLocks noChangeArrowheads="1"/>
            </p:cNvSpPr>
            <p:nvPr/>
          </p:nvSpPr>
          <p:spPr bwMode="auto">
            <a:xfrm>
              <a:off x="5248" y="1632"/>
              <a:ext cx="80" cy="80"/>
            </a:xfrm>
            <a:prstGeom prst="ellipse">
              <a:avLst/>
            </a:prstGeom>
            <a:solidFill>
              <a:schemeClr val="accent1"/>
            </a:solidFill>
            <a:ln w="9525">
              <a:noFill/>
              <a:round/>
              <a:headEnd/>
              <a:tailEnd/>
            </a:ln>
            <a:effectLst/>
          </p:spPr>
          <p:txBody>
            <a:bodyPr wrap="none" anchor="ctr"/>
            <a:lstStyle/>
            <a:p>
              <a:endParaRPr lang="en-US" dirty="0"/>
            </a:p>
          </p:txBody>
        </p:sp>
        <p:sp>
          <p:nvSpPr>
            <p:cNvPr id="458788" name="Oval 36"/>
            <p:cNvSpPr>
              <a:spLocks noChangeArrowheads="1"/>
            </p:cNvSpPr>
            <p:nvPr/>
          </p:nvSpPr>
          <p:spPr bwMode="auto">
            <a:xfrm>
              <a:off x="5360" y="1632"/>
              <a:ext cx="80" cy="80"/>
            </a:xfrm>
            <a:prstGeom prst="ellipse">
              <a:avLst/>
            </a:prstGeom>
            <a:solidFill>
              <a:schemeClr val="folHlink"/>
            </a:solidFill>
            <a:ln w="9525">
              <a:noFill/>
              <a:round/>
              <a:headEnd/>
              <a:tailEnd/>
            </a:ln>
            <a:effectLst/>
          </p:spPr>
          <p:txBody>
            <a:bodyPr wrap="none" anchor="ctr"/>
            <a:lstStyle/>
            <a:p>
              <a:endParaRPr lang="en-US" dirty="0"/>
            </a:p>
          </p:txBody>
        </p:sp>
        <p:sp>
          <p:nvSpPr>
            <p:cNvPr id="458789" name="Oval 37"/>
            <p:cNvSpPr>
              <a:spLocks noChangeArrowheads="1"/>
            </p:cNvSpPr>
            <p:nvPr/>
          </p:nvSpPr>
          <p:spPr bwMode="auto">
            <a:xfrm>
              <a:off x="5472" y="1632"/>
              <a:ext cx="80" cy="80"/>
            </a:xfrm>
            <a:prstGeom prst="ellipse">
              <a:avLst/>
            </a:prstGeom>
            <a:solidFill>
              <a:schemeClr val="folHlink"/>
            </a:solidFill>
            <a:ln w="9525">
              <a:noFill/>
              <a:round/>
              <a:headEnd/>
              <a:tailEnd/>
            </a:ln>
            <a:effectLst/>
          </p:spPr>
          <p:txBody>
            <a:bodyPr wrap="none" anchor="ctr"/>
            <a:lstStyle/>
            <a:p>
              <a:endParaRPr lang="en-US" dirty="0"/>
            </a:p>
          </p:txBody>
        </p:sp>
        <p:sp>
          <p:nvSpPr>
            <p:cNvPr id="458790" name="Oval 38"/>
            <p:cNvSpPr>
              <a:spLocks noChangeArrowheads="1"/>
            </p:cNvSpPr>
            <p:nvPr/>
          </p:nvSpPr>
          <p:spPr bwMode="auto">
            <a:xfrm>
              <a:off x="5248" y="1744"/>
              <a:ext cx="80" cy="80"/>
            </a:xfrm>
            <a:prstGeom prst="ellipse">
              <a:avLst/>
            </a:prstGeom>
            <a:solidFill>
              <a:schemeClr val="folHlink"/>
            </a:solidFill>
            <a:ln w="9525">
              <a:noFill/>
              <a:round/>
              <a:headEnd/>
              <a:tailEnd/>
            </a:ln>
            <a:effectLst/>
          </p:spPr>
          <p:txBody>
            <a:bodyPr wrap="none" anchor="ctr"/>
            <a:lstStyle/>
            <a:p>
              <a:endParaRPr lang="en-US" dirty="0"/>
            </a:p>
          </p:txBody>
        </p:sp>
        <p:sp>
          <p:nvSpPr>
            <p:cNvPr id="458791" name="Oval 39"/>
            <p:cNvSpPr>
              <a:spLocks noChangeArrowheads="1"/>
            </p:cNvSpPr>
            <p:nvPr/>
          </p:nvSpPr>
          <p:spPr bwMode="auto">
            <a:xfrm>
              <a:off x="5472" y="1744"/>
              <a:ext cx="80" cy="80"/>
            </a:xfrm>
            <a:prstGeom prst="ellipse">
              <a:avLst/>
            </a:prstGeom>
            <a:solidFill>
              <a:schemeClr val="folHlink"/>
            </a:solidFill>
            <a:ln w="9525">
              <a:noFill/>
              <a:round/>
              <a:headEnd/>
              <a:tailEnd/>
            </a:ln>
            <a:effectLst/>
          </p:spPr>
          <p:txBody>
            <a:bodyPr wrap="none" anchor="ctr"/>
            <a:lstStyle/>
            <a:p>
              <a:endParaRPr lang="en-US" dirty="0"/>
            </a:p>
          </p:txBody>
        </p:sp>
      </p:gr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transition>
    <p:pull dir="lu"/>
  </p:transition>
  <p:timing>
    <p:tnLst>
      <p:par>
        <p:cTn id="1" dur="indefinite" restart="never" nodeType="tmRoot"/>
      </p:par>
    </p:tnLst>
  </p:timing>
  <p:txStyles>
    <p:titleStyle>
      <a:lvl1pPr algn="l" rtl="0" fontAlgn="base">
        <a:spcBef>
          <a:spcPct val="0"/>
        </a:spcBef>
        <a:spcAft>
          <a:spcPct val="0"/>
        </a:spcAft>
        <a:defRPr sz="39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charset="0"/>
        </a:defRPr>
      </a:lvl2pPr>
      <a:lvl3pPr algn="l" rtl="0" fontAlgn="base">
        <a:spcBef>
          <a:spcPct val="0"/>
        </a:spcBef>
        <a:spcAft>
          <a:spcPct val="0"/>
        </a:spcAft>
        <a:defRPr sz="3900" b="1">
          <a:solidFill>
            <a:schemeClr val="tx2"/>
          </a:solidFill>
          <a:latin typeface="Arial" charset="0"/>
        </a:defRPr>
      </a:lvl3pPr>
      <a:lvl4pPr algn="l" rtl="0" fontAlgn="base">
        <a:spcBef>
          <a:spcPct val="0"/>
        </a:spcBef>
        <a:spcAft>
          <a:spcPct val="0"/>
        </a:spcAft>
        <a:defRPr sz="3900" b="1">
          <a:solidFill>
            <a:schemeClr val="tx2"/>
          </a:solidFill>
          <a:latin typeface="Arial" charset="0"/>
        </a:defRPr>
      </a:lvl4pPr>
      <a:lvl5pPr algn="l" rtl="0" fontAlgn="base">
        <a:spcBef>
          <a:spcPct val="0"/>
        </a:spcBef>
        <a:spcAft>
          <a:spcPct val="0"/>
        </a:spcAft>
        <a:defRPr sz="3900" b="1">
          <a:solidFill>
            <a:schemeClr val="tx2"/>
          </a:solidFill>
          <a:latin typeface="Arial" charset="0"/>
        </a:defRPr>
      </a:lvl5pPr>
      <a:lvl6pPr marL="457200" algn="l" rtl="0" fontAlgn="base">
        <a:spcBef>
          <a:spcPct val="0"/>
        </a:spcBef>
        <a:spcAft>
          <a:spcPct val="0"/>
        </a:spcAft>
        <a:defRPr sz="3900" b="1">
          <a:solidFill>
            <a:schemeClr val="tx2"/>
          </a:solidFill>
          <a:latin typeface="Arial" charset="0"/>
        </a:defRPr>
      </a:lvl6pPr>
      <a:lvl7pPr marL="914400" algn="l" rtl="0" fontAlgn="base">
        <a:spcBef>
          <a:spcPct val="0"/>
        </a:spcBef>
        <a:spcAft>
          <a:spcPct val="0"/>
        </a:spcAft>
        <a:defRPr sz="3900" b="1">
          <a:solidFill>
            <a:schemeClr val="tx2"/>
          </a:solidFill>
          <a:latin typeface="Arial" charset="0"/>
        </a:defRPr>
      </a:lvl7pPr>
      <a:lvl8pPr marL="1371600" algn="l" rtl="0" fontAlgn="base">
        <a:spcBef>
          <a:spcPct val="0"/>
        </a:spcBef>
        <a:spcAft>
          <a:spcPct val="0"/>
        </a:spcAft>
        <a:defRPr sz="3900" b="1">
          <a:solidFill>
            <a:schemeClr val="tx2"/>
          </a:solidFill>
          <a:latin typeface="Arial" charset="0"/>
        </a:defRPr>
      </a:lvl8pPr>
      <a:lvl9pPr marL="1828800" algn="l" rtl="0" fontAlgn="base">
        <a:spcBef>
          <a:spcPct val="0"/>
        </a:spcBef>
        <a:spcAft>
          <a:spcPct val="0"/>
        </a:spcAft>
        <a:defRPr sz="3900" b="1">
          <a:solidFill>
            <a:schemeClr val="tx2"/>
          </a:solidFill>
          <a:latin typeface="Arial" charset="0"/>
        </a:defRPr>
      </a:lvl9pPr>
    </p:titleStyle>
    <p:body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gif"/><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9" Type="http://schemas.openxmlformats.org/officeDocument/2006/relationships/image" Target="../media/image1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7313" y="523875"/>
            <a:ext cx="7097713" cy="2295525"/>
          </a:xfrm>
        </p:spPr>
        <p:txBody>
          <a:bodyPr/>
          <a:lstStyle/>
          <a:p>
            <a:pPr algn="ctr"/>
            <a:r>
              <a:rPr lang="en-US" sz="3600" dirty="0" smtClean="0"/>
              <a:t>USER GENERATED CONTENT ANALYTICS </a:t>
            </a:r>
            <a:br>
              <a:rPr lang="en-US" sz="3600" dirty="0" smtClean="0"/>
            </a:br>
            <a:r>
              <a:rPr lang="en-US" sz="2800" dirty="0"/>
              <a:t/>
            </a:r>
            <a:br>
              <a:rPr lang="en-US" sz="2800" dirty="0"/>
            </a:br>
            <a:r>
              <a:rPr lang="en-US" sz="2800" dirty="0" smtClean="0"/>
              <a:t/>
            </a:r>
            <a:br>
              <a:rPr lang="en-US" sz="2800" dirty="0" smtClean="0"/>
            </a:br>
            <a:r>
              <a:rPr lang="en-US" sz="2400" dirty="0" smtClean="0"/>
              <a:t>Fall 2018 </a:t>
            </a:r>
            <a:r>
              <a:rPr lang="en-US" sz="2400" dirty="0" smtClean="0"/>
              <a:t/>
            </a:r>
            <a:br>
              <a:rPr lang="en-US" sz="2400" dirty="0" smtClean="0"/>
            </a:br>
            <a:r>
              <a:rPr lang="en-US" sz="2400" dirty="0" smtClean="0"/>
              <a:t>Sessions 1 &amp; 2, </a:t>
            </a:r>
            <a:r>
              <a:rPr lang="en-US" sz="2400" dirty="0" smtClean="0"/>
              <a:t>08/30, 09/04</a:t>
            </a:r>
            <a:endParaRPr lang="en-US" sz="1800" dirty="0"/>
          </a:p>
        </p:txBody>
      </p:sp>
      <p:pic>
        <p:nvPicPr>
          <p:cNvPr id="6" name="Picture 8" descr="https://encrypted-tbn2.gstatic.com/images?q=tbn:ANd9GcRfe4U2sgVQYnnak_15zWjY7JvTJJsVIXCglztbsasXEAgdJca7"/>
          <p:cNvPicPr>
            <a:picLocks noChangeAspect="1" noChangeArrowheads="1"/>
          </p:cNvPicPr>
          <p:nvPr/>
        </p:nvPicPr>
        <p:blipFill>
          <a:blip r:embed="rId2" cstate="print"/>
          <a:srcRect/>
          <a:stretch>
            <a:fillRect/>
          </a:stretch>
        </p:blipFill>
        <p:spPr bwMode="auto">
          <a:xfrm>
            <a:off x="8077200" y="609600"/>
            <a:ext cx="1066800" cy="1066800"/>
          </a:xfrm>
          <a:prstGeom prst="rect">
            <a:avLst/>
          </a:prstGeom>
          <a:noFill/>
        </p:spPr>
      </p:pic>
      <p:pic>
        <p:nvPicPr>
          <p:cNvPr id="7" name="Picture 18" descr="https://encrypted-tbn0.gstatic.com/images?q=tbn:ANd9GcTu6avYR-JReutw8Aq5Zi2B0euNYC8Nu-oVWVqfJPmKJxcAfGmcNA"/>
          <p:cNvPicPr>
            <a:picLocks noChangeAspect="1" noChangeArrowheads="1"/>
          </p:cNvPicPr>
          <p:nvPr/>
        </p:nvPicPr>
        <p:blipFill>
          <a:blip r:embed="rId3" cstate="print"/>
          <a:srcRect/>
          <a:stretch>
            <a:fillRect/>
          </a:stretch>
        </p:blipFill>
        <p:spPr bwMode="auto">
          <a:xfrm>
            <a:off x="7975748" y="1447800"/>
            <a:ext cx="1168252" cy="685800"/>
          </a:xfrm>
          <a:prstGeom prst="rect">
            <a:avLst/>
          </a:prstGeom>
          <a:noFill/>
        </p:spPr>
      </p:pic>
      <p:pic>
        <p:nvPicPr>
          <p:cNvPr id="8" name="Picture 7" descr="https://encrypted-tbn1.gstatic.com/images?q=tbn:ANd9GcTUNDkC75Te46cBoeuxApxyvVTrpNXSEygdK4-PkbsUqeTfxqWw"/>
          <p:cNvPicPr>
            <a:picLocks noChangeAspect="1" noChangeArrowheads="1"/>
          </p:cNvPicPr>
          <p:nvPr/>
        </p:nvPicPr>
        <p:blipFill>
          <a:blip r:embed="rId4" cstate="print"/>
          <a:srcRect/>
          <a:stretch>
            <a:fillRect/>
          </a:stretch>
        </p:blipFill>
        <p:spPr bwMode="auto">
          <a:xfrm>
            <a:off x="7239000" y="381000"/>
            <a:ext cx="914400" cy="914400"/>
          </a:xfrm>
          <a:prstGeom prst="rect">
            <a:avLst/>
          </a:prstGeom>
          <a:noFill/>
        </p:spPr>
      </p:pic>
      <p:pic>
        <p:nvPicPr>
          <p:cNvPr id="23554" name="Picture 2" descr="http://www.aboutleitrim.ie/wp-content/uploads/foursquare.gif"/>
          <p:cNvPicPr>
            <a:picLocks noChangeAspect="1" noChangeArrowheads="1"/>
          </p:cNvPicPr>
          <p:nvPr/>
        </p:nvPicPr>
        <p:blipFill>
          <a:blip r:embed="rId5" cstate="print"/>
          <a:srcRect/>
          <a:stretch>
            <a:fillRect/>
          </a:stretch>
        </p:blipFill>
        <p:spPr bwMode="auto">
          <a:xfrm>
            <a:off x="6920584" y="1363662"/>
            <a:ext cx="1154048" cy="1227138"/>
          </a:xfrm>
          <a:prstGeom prst="rect">
            <a:avLst/>
          </a:prstGeom>
          <a:noFill/>
        </p:spPr>
      </p:pic>
      <p:pic>
        <p:nvPicPr>
          <p:cNvPr id="2050" name="Picture 2" descr="http://media2.giga.de/2013/11/snapchat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7405" y="1451769"/>
            <a:ext cx="1212995" cy="6818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kurtkomaromi.com/.a/6a00d8341c764653ef016303e8de29970d-800w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61338" y="2141537"/>
            <a:ext cx="830262" cy="8302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cdn1.blackberryempire.com/wp-content/uploads/2013/09/Whatsapp-Icon-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8078104" y="0"/>
            <a:ext cx="831960" cy="8382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dc942d419843af05523b-ff74ae13537a01be6cfec5927837dcfe.r14.cf1.rackcdn.com/wp-content/uploads/Kik-Messenger-Logo.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18444" y="2513013"/>
            <a:ext cx="917574" cy="917574"/>
          </a:xfrm>
          <a:prstGeom prst="rect">
            <a:avLst/>
          </a:prstGeom>
          <a:noFill/>
          <a:extLst>
            <a:ext uri="{909E8E84-426E-40DD-AFC4-6F175D3DCCD1}">
              <a14:hiddenFill xmlns:a14="http://schemas.microsoft.com/office/drawing/2010/main">
                <a:solidFill>
                  <a:srgbClr val="FFFFFF"/>
                </a:solidFill>
              </a14:hiddenFill>
            </a:ext>
          </a:extLst>
        </p:spPr>
      </p:pic>
      <p:sp>
        <p:nvSpPr>
          <p:cNvPr id="13" name="Subtitle 2"/>
          <p:cNvSpPr>
            <a:spLocks noGrp="1"/>
          </p:cNvSpPr>
          <p:nvPr>
            <p:ph type="subTitle" idx="1"/>
          </p:nvPr>
        </p:nvSpPr>
        <p:spPr>
          <a:xfrm>
            <a:off x="304800" y="3200400"/>
            <a:ext cx="7924800" cy="1752600"/>
          </a:xfrm>
        </p:spPr>
        <p:txBody>
          <a:bodyPr>
            <a:noAutofit/>
          </a:bodyPr>
          <a:lstStyle/>
          <a:p>
            <a:pPr algn="l"/>
            <a:r>
              <a:rPr lang="en-US" sz="2000" dirty="0" smtClean="0"/>
              <a:t>Dr. Anitesh Barua</a:t>
            </a:r>
          </a:p>
          <a:p>
            <a:pPr algn="l"/>
            <a:r>
              <a:rPr lang="en-US" sz="1600" dirty="0" smtClean="0"/>
              <a:t>David Bruton Jr. Centennial Chair Professor of Business</a:t>
            </a:r>
          </a:p>
          <a:p>
            <a:pPr algn="l"/>
            <a:r>
              <a:rPr lang="en-US" sz="1600" dirty="0" smtClean="0"/>
              <a:t>Distinguished Fellow, INFORMS Information Systems Society</a:t>
            </a:r>
          </a:p>
          <a:p>
            <a:pPr algn="l"/>
            <a:r>
              <a:rPr lang="en-US" sz="1600" dirty="0" smtClean="0"/>
              <a:t>Stevens Piper Foundation Professor</a:t>
            </a:r>
          </a:p>
          <a:p>
            <a:pPr algn="l"/>
            <a:r>
              <a:rPr lang="en-US" sz="1600" dirty="0" smtClean="0"/>
              <a:t>University of Texas Distinguished Teaching Professor</a:t>
            </a:r>
          </a:p>
          <a:p>
            <a:pPr algn="l"/>
            <a:r>
              <a:rPr lang="en-US" sz="1600" dirty="0" smtClean="0"/>
              <a:t>Associate Director, Center for Research in e-Commerce</a:t>
            </a:r>
          </a:p>
          <a:p>
            <a:pPr algn="l"/>
            <a:r>
              <a:rPr lang="en-US" sz="1600" dirty="0" smtClean="0"/>
              <a:t>McCombs School of Business, University of Texas at Austin</a:t>
            </a:r>
          </a:p>
          <a:p>
            <a:pPr algn="l"/>
            <a:r>
              <a:rPr lang="en-US" sz="1600" dirty="0" smtClean="0"/>
              <a:t>Email: </a:t>
            </a:r>
            <a:r>
              <a:rPr lang="en-US" sz="1600" b="1" u="sng" dirty="0" smtClean="0"/>
              <a:t>aniteshb@gmail.com</a:t>
            </a:r>
            <a:r>
              <a:rPr lang="en-US" sz="1600" dirty="0" smtClean="0"/>
              <a:t> </a:t>
            </a:r>
            <a:endParaRPr lang="en-US" sz="1400" dirty="0" smtClean="0"/>
          </a:p>
        </p:txBody>
      </p:sp>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53200" y="609600"/>
            <a:ext cx="838200" cy="838200"/>
          </a:xfrm>
          <a:prstGeom prst="rect">
            <a:avLst/>
          </a:prstGeom>
        </p:spPr>
      </p:pic>
    </p:spTree>
    <p:extLst>
      <p:ext uri="{BB962C8B-B14F-4D97-AF65-F5344CB8AC3E}">
        <p14:creationId xmlns:p14="http://schemas.microsoft.com/office/powerpoint/2010/main" val="3718131089"/>
      </p:ext>
    </p:extLst>
  </p:cSld>
  <p:clrMapOvr>
    <a:masterClrMapping/>
  </p:clrMapOvr>
  <p:transition>
    <p:pull dir="l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7696200" cy="1295400"/>
          </a:xfrm>
        </p:spPr>
        <p:txBody>
          <a:bodyPr/>
          <a:lstStyle/>
          <a:p>
            <a:r>
              <a:rPr lang="en-US" sz="3200" dirty="0" smtClean="0"/>
              <a:t>Business Applications With Unstructured Big Data</a:t>
            </a:r>
            <a:endParaRPr lang="en-US" sz="3200" dirty="0"/>
          </a:p>
        </p:txBody>
      </p:sp>
      <p:sp>
        <p:nvSpPr>
          <p:cNvPr id="3" name="Content Placeholder 2"/>
          <p:cNvSpPr>
            <a:spLocks noGrp="1"/>
          </p:cNvSpPr>
          <p:nvPr>
            <p:ph idx="1"/>
          </p:nvPr>
        </p:nvSpPr>
        <p:spPr>
          <a:xfrm>
            <a:off x="457200" y="1719263"/>
            <a:ext cx="8229600" cy="2014537"/>
          </a:xfrm>
        </p:spPr>
        <p:txBody>
          <a:bodyPr/>
          <a:lstStyle/>
          <a:p>
            <a:r>
              <a:rPr lang="en-US" dirty="0" smtClean="0">
                <a:latin typeface="Calibri" panose="020F0502020204030204" pitchFamily="34" charset="0"/>
              </a:rPr>
              <a:t>Healthcare</a:t>
            </a:r>
          </a:p>
          <a:p>
            <a:pPr lvl="1"/>
            <a:r>
              <a:rPr lang="en-US" dirty="0" smtClean="0">
                <a:latin typeface="Calibri" panose="020F0502020204030204" pitchFamily="34" charset="0"/>
              </a:rPr>
              <a:t>Which CHF patients will be readmitted?</a:t>
            </a:r>
          </a:p>
          <a:p>
            <a:pPr lvl="1"/>
            <a:r>
              <a:rPr lang="en-US" dirty="0" smtClean="0">
                <a:latin typeface="Calibri" panose="020F0502020204030204" pitchFamily="34" charset="0"/>
              </a:rPr>
              <a:t>Free-form inputs (text) about lifestyle most important predictor</a:t>
            </a:r>
          </a:p>
        </p:txBody>
      </p:sp>
      <p:sp>
        <p:nvSpPr>
          <p:cNvPr id="4" name="TextBox 3"/>
          <p:cNvSpPr txBox="1"/>
          <p:nvPr/>
        </p:nvSpPr>
        <p:spPr>
          <a:xfrm>
            <a:off x="2819400" y="6564868"/>
            <a:ext cx="3313792" cy="369332"/>
          </a:xfrm>
          <a:prstGeom prst="rect">
            <a:avLst/>
          </a:prstGeom>
          <a:noFill/>
        </p:spPr>
        <p:txBody>
          <a:bodyPr wrap="none" rtlCol="0">
            <a:spAutoFit/>
          </a:bodyPr>
          <a:lstStyle/>
          <a:p>
            <a:r>
              <a:rPr lang="en-US" dirty="0" smtClean="0"/>
              <a:t>Copyright Anitesh Barua, 2018</a:t>
            </a:r>
            <a:endParaRPr lang="en-US" dirty="0"/>
          </a:p>
        </p:txBody>
      </p:sp>
      <p:pic>
        <p:nvPicPr>
          <p:cNvPr id="1026" name="Picture 2" descr="Image result for heart attack clip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5600" y="1371601"/>
            <a:ext cx="2506765" cy="167639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bwMode="auto">
          <a:xfrm>
            <a:off x="457200" y="3886199"/>
            <a:ext cx="8229600" cy="152400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r>
              <a:rPr lang="en-US" kern="0" dirty="0" smtClean="0">
                <a:latin typeface="Calibri" panose="020F0502020204030204" pitchFamily="34" charset="0"/>
              </a:rPr>
              <a:t>Electric grid failures</a:t>
            </a:r>
          </a:p>
          <a:p>
            <a:pPr lvl="1"/>
            <a:r>
              <a:rPr lang="en-US" kern="0" dirty="0" smtClean="0">
                <a:latin typeface="Calibri" panose="020F0502020204030204" pitchFamily="34" charset="0"/>
              </a:rPr>
              <a:t>Traditional models </a:t>
            </a:r>
          </a:p>
          <a:p>
            <a:pPr lvl="1"/>
            <a:r>
              <a:rPr lang="en-US" kern="0" dirty="0" smtClean="0">
                <a:latin typeface="Calibri" panose="020F0502020204030204" pitchFamily="34" charset="0"/>
              </a:rPr>
              <a:t>Enriching with text</a:t>
            </a:r>
          </a:p>
        </p:txBody>
      </p:sp>
      <p:pic>
        <p:nvPicPr>
          <p:cNvPr id="1028"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3505200"/>
            <a:ext cx="2754185" cy="2247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218546"/>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543800" cy="1295400"/>
          </a:xfrm>
        </p:spPr>
        <p:txBody>
          <a:bodyPr/>
          <a:lstStyle/>
          <a:p>
            <a:r>
              <a:rPr lang="en-US" sz="3200" dirty="0" smtClean="0"/>
              <a:t>Innovative Applications Outside of Business Domain </a:t>
            </a:r>
            <a:endParaRPr lang="en-US" sz="3200" dirty="0"/>
          </a:p>
        </p:txBody>
      </p:sp>
      <p:sp>
        <p:nvSpPr>
          <p:cNvPr id="3" name="Content Placeholder 2"/>
          <p:cNvSpPr>
            <a:spLocks noGrp="1"/>
          </p:cNvSpPr>
          <p:nvPr>
            <p:ph idx="1"/>
          </p:nvPr>
        </p:nvSpPr>
        <p:spPr>
          <a:xfrm>
            <a:off x="457200" y="1219200"/>
            <a:ext cx="8229600" cy="1252537"/>
          </a:xfrm>
        </p:spPr>
        <p:txBody>
          <a:bodyPr/>
          <a:lstStyle/>
          <a:p>
            <a:r>
              <a:rPr lang="en-US" dirty="0" smtClean="0">
                <a:latin typeface="Calibri" panose="020F0502020204030204" pitchFamily="34" charset="0"/>
              </a:rPr>
              <a:t>Literature</a:t>
            </a:r>
          </a:p>
          <a:p>
            <a:pPr lvl="1"/>
            <a:r>
              <a:rPr lang="en-US" dirty="0" smtClean="0">
                <a:latin typeface="Calibri" panose="020F0502020204030204" pitchFamily="34" charset="0"/>
              </a:rPr>
              <a:t>Who wrote Macbeth?</a:t>
            </a:r>
          </a:p>
        </p:txBody>
      </p:sp>
      <p:pic>
        <p:nvPicPr>
          <p:cNvPr id="4" name="Picture 3"/>
          <p:cNvPicPr>
            <a:picLocks noChangeAspect="1"/>
          </p:cNvPicPr>
          <p:nvPr/>
        </p:nvPicPr>
        <p:blipFill>
          <a:blip r:embed="rId2"/>
          <a:stretch>
            <a:fillRect/>
          </a:stretch>
        </p:blipFill>
        <p:spPr>
          <a:xfrm>
            <a:off x="6622438" y="3304926"/>
            <a:ext cx="1302362" cy="1343274"/>
          </a:xfrm>
          <a:prstGeom prst="rect">
            <a:avLst/>
          </a:prstGeom>
        </p:spPr>
      </p:pic>
      <p:sp>
        <p:nvSpPr>
          <p:cNvPr id="5" name="Content Placeholder 2"/>
          <p:cNvSpPr txBox="1">
            <a:spLocks/>
          </p:cNvSpPr>
          <p:nvPr/>
        </p:nvSpPr>
        <p:spPr bwMode="auto">
          <a:xfrm>
            <a:off x="457200" y="2786063"/>
            <a:ext cx="8229600" cy="12525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r>
              <a:rPr lang="en-US" sz="2800" kern="0" dirty="0" smtClean="0">
                <a:latin typeface="Calibri" panose="020F0502020204030204" pitchFamily="34" charset="0"/>
              </a:rPr>
              <a:t>When did Agatha Christie develop Alzheimer’s? </a:t>
            </a:r>
          </a:p>
        </p:txBody>
      </p:sp>
      <p:pic>
        <p:nvPicPr>
          <p:cNvPr id="6" name="Picture 5"/>
          <p:cNvPicPr>
            <a:picLocks noChangeAspect="1"/>
          </p:cNvPicPr>
          <p:nvPr/>
        </p:nvPicPr>
        <p:blipFill>
          <a:blip r:embed="rId3"/>
          <a:stretch>
            <a:fillRect/>
          </a:stretch>
        </p:blipFill>
        <p:spPr>
          <a:xfrm>
            <a:off x="4572000" y="1066800"/>
            <a:ext cx="3273573" cy="1682319"/>
          </a:xfrm>
          <a:prstGeom prst="rect">
            <a:avLst/>
          </a:prstGeom>
        </p:spPr>
      </p:pic>
      <p:sp>
        <p:nvSpPr>
          <p:cNvPr id="7" name="Rectangle 6"/>
          <p:cNvSpPr/>
          <p:nvPr/>
        </p:nvSpPr>
        <p:spPr>
          <a:xfrm>
            <a:off x="304800" y="6287869"/>
            <a:ext cx="8305800" cy="646331"/>
          </a:xfrm>
          <a:prstGeom prst="rect">
            <a:avLst/>
          </a:prstGeom>
        </p:spPr>
        <p:txBody>
          <a:bodyPr wrap="square">
            <a:spAutoFit/>
          </a:bodyPr>
          <a:lstStyle/>
          <a:p>
            <a:r>
              <a:rPr lang="en-US" dirty="0"/>
              <a:t>https://www.lexalytics.com/lexablog/2015/who-wrote-macbeth-3-things-text-mining-can-tell-us-about-authors</a:t>
            </a:r>
          </a:p>
        </p:txBody>
      </p:sp>
      <p:sp>
        <p:nvSpPr>
          <p:cNvPr id="8" name="Content Placeholder 2"/>
          <p:cNvSpPr txBox="1">
            <a:spLocks/>
          </p:cNvSpPr>
          <p:nvPr/>
        </p:nvSpPr>
        <p:spPr bwMode="auto">
          <a:xfrm>
            <a:off x="457200" y="4724400"/>
            <a:ext cx="8229600" cy="12525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r>
              <a:rPr lang="en-US" sz="2800" kern="0" dirty="0" smtClean="0">
                <a:latin typeface="Calibri" panose="020F0502020204030204" pitchFamily="34" charset="0"/>
              </a:rPr>
              <a:t>History</a:t>
            </a:r>
          </a:p>
          <a:p>
            <a:r>
              <a:rPr lang="en-US" sz="2800" kern="0" dirty="0" smtClean="0">
                <a:latin typeface="Calibri" panose="020F0502020204030204" pitchFamily="34" charset="0"/>
              </a:rPr>
              <a:t>Who wrote the Federalist papers? </a:t>
            </a:r>
          </a:p>
        </p:txBody>
      </p:sp>
      <p:pic>
        <p:nvPicPr>
          <p:cNvPr id="9" name="Picture 8"/>
          <p:cNvPicPr>
            <a:picLocks noChangeAspect="1"/>
          </p:cNvPicPr>
          <p:nvPr/>
        </p:nvPicPr>
        <p:blipFill>
          <a:blip r:embed="rId4"/>
          <a:stretch>
            <a:fillRect/>
          </a:stretch>
        </p:blipFill>
        <p:spPr>
          <a:xfrm>
            <a:off x="5867400" y="4876800"/>
            <a:ext cx="2767536" cy="1363202"/>
          </a:xfrm>
          <a:prstGeom prst="rect">
            <a:avLst/>
          </a:prstGeom>
        </p:spPr>
      </p:pic>
    </p:spTree>
    <p:extLst>
      <p:ext uri="{BB962C8B-B14F-4D97-AF65-F5344CB8AC3E}">
        <p14:creationId xmlns:p14="http://schemas.microsoft.com/office/powerpoint/2010/main" val="3073056384"/>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Pros &amp; Cons of Online Social Data </a:t>
            </a:r>
            <a:endParaRPr lang="en-US" sz="3200" dirty="0"/>
          </a:p>
        </p:txBody>
      </p:sp>
      <p:graphicFrame>
        <p:nvGraphicFramePr>
          <p:cNvPr id="4" name="Table 3"/>
          <p:cNvGraphicFramePr>
            <a:graphicFrameLocks noGrp="1"/>
          </p:cNvGraphicFramePr>
          <p:nvPr>
            <p:extLst>
              <p:ext uri="{D42A27DB-BD31-4B8C-83A1-F6EECF244321}">
                <p14:modId xmlns:p14="http://schemas.microsoft.com/office/powerpoint/2010/main" val="3957381829"/>
              </p:ext>
            </p:extLst>
          </p:nvPr>
        </p:nvGraphicFramePr>
        <p:xfrm>
          <a:off x="457200" y="1905000"/>
          <a:ext cx="7620000" cy="2113280"/>
        </p:xfrm>
        <a:graphic>
          <a:graphicData uri="http://schemas.openxmlformats.org/drawingml/2006/table">
            <a:tbl>
              <a:tblPr firstRow="1" bandRow="1">
                <a:tableStyleId>{073A0DAA-6AF3-43AB-8588-CEC1D06C72B9}</a:tableStyleId>
              </a:tblPr>
              <a:tblGrid>
                <a:gridCol w="28956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tblGrid>
              <a:tr h="370840">
                <a:tc>
                  <a:txBody>
                    <a:bodyPr/>
                    <a:lstStyle/>
                    <a:p>
                      <a:r>
                        <a:rPr lang="en-US" dirty="0" smtClean="0"/>
                        <a:t>Pros (relative to a survey)</a:t>
                      </a:r>
                      <a:endParaRPr lang="en-US" dirty="0"/>
                    </a:p>
                  </a:txBody>
                  <a:tcPr/>
                </a:tc>
                <a:tc>
                  <a:txBody>
                    <a:bodyPr/>
                    <a:lstStyle/>
                    <a:p>
                      <a:r>
                        <a:rPr lang="en-US" dirty="0" smtClean="0"/>
                        <a:t>Cons</a:t>
                      </a:r>
                      <a:endParaRPr lang="en-US" dirty="0"/>
                    </a:p>
                  </a:txBody>
                  <a:tcPr/>
                </a:tc>
                <a:tc>
                  <a:txBody>
                    <a:bodyPr/>
                    <a:lstStyle/>
                    <a:p>
                      <a:r>
                        <a:rPr lang="en-US" dirty="0" smtClean="0"/>
                        <a:t>Mitigation?</a:t>
                      </a:r>
                      <a:endParaRPr lang="en-US" dirty="0"/>
                    </a:p>
                  </a:txBody>
                  <a:tcPr/>
                </a:tc>
                <a:extLst>
                  <a:ext uri="{0D108BD9-81ED-4DB2-BD59-A6C34878D82A}">
                    <a16:rowId xmlns:a16="http://schemas.microsoft.com/office/drawing/2014/main" val="10000"/>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18542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r h="18542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17611717"/>
                  </a:ext>
                </a:extLst>
              </a:tr>
            </a:tbl>
          </a:graphicData>
        </a:graphic>
      </p:graphicFrame>
    </p:spTree>
    <p:extLst>
      <p:ext uri="{BB962C8B-B14F-4D97-AF65-F5344CB8AC3E}">
        <p14:creationId xmlns:p14="http://schemas.microsoft.com/office/powerpoint/2010/main" val="3162450370"/>
      </p:ext>
    </p:extLst>
  </p:cSld>
  <p:clrMapOvr>
    <a:masterClrMapping/>
  </p:clrMapOvr>
  <p:transition>
    <p:pull dir="l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7543800" cy="1295400"/>
          </a:xfrm>
        </p:spPr>
        <p:txBody>
          <a:bodyPr/>
          <a:lstStyle/>
          <a:p>
            <a:r>
              <a:rPr lang="en-US" dirty="0" smtClean="0"/>
              <a:t>A 50k Feet Overview of User Generated Content Analytics</a:t>
            </a:r>
            <a:endParaRPr lang="en-US" b="0" dirty="0"/>
          </a:p>
        </p:txBody>
      </p:sp>
    </p:spTree>
    <p:extLst>
      <p:ext uri="{BB962C8B-B14F-4D97-AF65-F5344CB8AC3E}">
        <p14:creationId xmlns:p14="http://schemas.microsoft.com/office/powerpoint/2010/main" val="671296486"/>
      </p:ext>
    </p:extLst>
  </p:cSld>
  <p:clrMapOvr>
    <a:masterClrMapping/>
  </p:clrMapOvr>
  <p:transition>
    <p:pull dir="l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81000"/>
            <a:ext cx="8229600" cy="1143000"/>
          </a:xfrm>
        </p:spPr>
        <p:txBody>
          <a:bodyPr>
            <a:normAutofit/>
          </a:bodyPr>
          <a:lstStyle/>
          <a:p>
            <a:r>
              <a:rPr lang="en-US" sz="2800" dirty="0" smtClean="0"/>
              <a:t>1. “Democratization of the Lady Gaga Effect”</a:t>
            </a:r>
            <a:endParaRPr lang="en-US" sz="2800" dirty="0"/>
          </a:p>
        </p:txBody>
      </p:sp>
      <p:pic>
        <p:nvPicPr>
          <p:cNvPr id="1027" name="Picture 3"/>
          <p:cNvPicPr>
            <a:picLocks noChangeAspect="1" noChangeArrowheads="1"/>
          </p:cNvPicPr>
          <p:nvPr/>
        </p:nvPicPr>
        <p:blipFill>
          <a:blip r:embed="rId3" cstate="print"/>
          <a:srcRect/>
          <a:stretch>
            <a:fillRect/>
          </a:stretch>
        </p:blipFill>
        <p:spPr bwMode="auto">
          <a:xfrm>
            <a:off x="1" y="1066800"/>
            <a:ext cx="3793942" cy="3313113"/>
          </a:xfrm>
          <a:prstGeom prst="rect">
            <a:avLst/>
          </a:prstGeom>
          <a:noFill/>
          <a:ln w="9525">
            <a:noFill/>
            <a:miter lim="800000"/>
            <a:headEnd/>
            <a:tailEnd/>
          </a:ln>
        </p:spPr>
      </p:pic>
      <p:pic>
        <p:nvPicPr>
          <p:cNvPr id="7" name="Picture 2" descr="https://encrypted-tbn0.gstatic.com/images?q=tbn:ANd9GcRIUsmR1PaUPqBBV_Et8brjLWcg9FaL3R3LVThvecwYucZD5tfiZcn9DyJo"/>
          <p:cNvPicPr>
            <a:picLocks noChangeAspect="1" noChangeArrowheads="1"/>
          </p:cNvPicPr>
          <p:nvPr/>
        </p:nvPicPr>
        <p:blipFill>
          <a:blip r:embed="rId4" cstate="print"/>
          <a:srcRect/>
          <a:stretch>
            <a:fillRect/>
          </a:stretch>
        </p:blipFill>
        <p:spPr bwMode="auto">
          <a:xfrm>
            <a:off x="1295400" y="1904999"/>
            <a:ext cx="1219200" cy="1219201"/>
          </a:xfrm>
          <a:prstGeom prst="rect">
            <a:avLst/>
          </a:prstGeom>
          <a:noFill/>
        </p:spPr>
      </p:pic>
      <p:sp>
        <p:nvSpPr>
          <p:cNvPr id="8" name="Right Arrow 7"/>
          <p:cNvSpPr/>
          <p:nvPr/>
        </p:nvSpPr>
        <p:spPr>
          <a:xfrm>
            <a:off x="3733800" y="2438400"/>
            <a:ext cx="762000" cy="609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28" name="Picture 4"/>
          <p:cNvPicPr>
            <a:picLocks noChangeAspect="1" noChangeArrowheads="1"/>
          </p:cNvPicPr>
          <p:nvPr/>
        </p:nvPicPr>
        <p:blipFill>
          <a:blip r:embed="rId5" cstate="print"/>
          <a:srcRect/>
          <a:stretch>
            <a:fillRect/>
          </a:stretch>
        </p:blipFill>
        <p:spPr bwMode="auto">
          <a:xfrm>
            <a:off x="4505293" y="914400"/>
            <a:ext cx="4791107" cy="3962400"/>
          </a:xfrm>
          <a:prstGeom prst="rect">
            <a:avLst/>
          </a:prstGeom>
          <a:noFill/>
          <a:ln w="9525">
            <a:noFill/>
            <a:miter lim="800000"/>
            <a:headEnd/>
            <a:tailEnd/>
          </a:ln>
        </p:spPr>
      </p:pic>
      <p:sp>
        <p:nvSpPr>
          <p:cNvPr id="10" name="TextBox 9"/>
          <p:cNvSpPr txBox="1"/>
          <p:nvPr/>
        </p:nvSpPr>
        <p:spPr>
          <a:xfrm>
            <a:off x="76200" y="4648200"/>
            <a:ext cx="5252272" cy="1569660"/>
          </a:xfrm>
          <a:prstGeom prst="rect">
            <a:avLst/>
          </a:prstGeom>
          <a:noFill/>
        </p:spPr>
        <p:txBody>
          <a:bodyPr wrap="none" rtlCol="0">
            <a:spAutoFit/>
          </a:bodyPr>
          <a:lstStyle/>
          <a:p>
            <a:pPr>
              <a:buFont typeface="Arial" pitchFamily="34" charset="0"/>
              <a:buChar char="•"/>
            </a:pPr>
            <a:r>
              <a:rPr lang="en-US" sz="2400" dirty="0" smtClean="0"/>
              <a:t> From channels to platforms </a:t>
            </a:r>
          </a:p>
          <a:p>
            <a:pPr lvl="1">
              <a:buFont typeface="Arial" pitchFamily="34" charset="0"/>
              <a:buChar char="•"/>
            </a:pPr>
            <a:r>
              <a:rPr lang="en-US" sz="2400" dirty="0" smtClean="0">
                <a:latin typeface="Calibri" pitchFamily="34" charset="0"/>
              </a:rPr>
              <a:t> Conversations are now visible</a:t>
            </a:r>
          </a:p>
          <a:p>
            <a:pPr lvl="1">
              <a:buFont typeface="Arial" pitchFamily="34" charset="0"/>
              <a:buChar char="•"/>
            </a:pPr>
            <a:r>
              <a:rPr lang="en-US" sz="2400" dirty="0" smtClean="0">
                <a:latin typeface="Calibri" pitchFamily="34" charset="0"/>
              </a:rPr>
              <a:t> Key themes, sentiments, attention, </a:t>
            </a:r>
          </a:p>
          <a:p>
            <a:r>
              <a:rPr lang="en-US" sz="2400" dirty="0" smtClean="0">
                <a:latin typeface="Calibri" pitchFamily="34" charset="0"/>
              </a:rPr>
              <a:t>          influence, etc. can be measured</a:t>
            </a:r>
            <a:endParaRPr lang="en-US" sz="2400" dirty="0">
              <a:latin typeface="Calibri" pitchFamily="34" charset="0"/>
            </a:endParaRPr>
          </a:p>
        </p:txBody>
      </p:sp>
      <p:sp>
        <p:nvSpPr>
          <p:cNvPr id="9" name="TextBox 8"/>
          <p:cNvSpPr txBox="1"/>
          <p:nvPr/>
        </p:nvSpPr>
        <p:spPr>
          <a:xfrm>
            <a:off x="3124200" y="6477000"/>
            <a:ext cx="3249672" cy="369332"/>
          </a:xfrm>
          <a:prstGeom prst="rect">
            <a:avLst/>
          </a:prstGeom>
          <a:noFill/>
        </p:spPr>
        <p:txBody>
          <a:bodyPr wrap="none" rtlCol="0">
            <a:spAutoFit/>
          </a:bodyPr>
          <a:lstStyle/>
          <a:p>
            <a:r>
              <a:rPr lang="en-US" dirty="0" smtClean="0"/>
              <a:t>Copyright Anitesh Barua </a:t>
            </a:r>
            <a:r>
              <a:rPr lang="en-US" dirty="0" smtClean="0"/>
              <a:t>2018</a:t>
            </a:r>
            <a:endParaRPr lang="en-US" dirty="0"/>
          </a:p>
        </p:txBody>
      </p:sp>
    </p:spTree>
    <p:extLst>
      <p:ext uri="{BB962C8B-B14F-4D97-AF65-F5344CB8AC3E}">
        <p14:creationId xmlns:p14="http://schemas.microsoft.com/office/powerpoint/2010/main" val="2465378323"/>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blinds(horizontal)">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blinds(horizontal)">
                                      <p:cBhvr>
                                        <p:cTn id="22" dur="500"/>
                                        <p:tgtEl>
                                          <p:spTgt spid="102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533400"/>
            <a:ext cx="7543800" cy="1295400"/>
          </a:xfrm>
        </p:spPr>
        <p:txBody>
          <a:bodyPr/>
          <a:lstStyle/>
          <a:p>
            <a:r>
              <a:rPr lang="en-US" sz="3600" dirty="0"/>
              <a:t>2</a:t>
            </a:r>
            <a:r>
              <a:rPr lang="en-US" sz="3600" dirty="0" smtClean="0"/>
              <a:t>. The Long Tail* &amp; Social Media</a:t>
            </a:r>
            <a:endParaRPr lang="en-US" sz="3600" dirty="0"/>
          </a:p>
        </p:txBody>
      </p:sp>
      <p:sp>
        <p:nvSpPr>
          <p:cNvPr id="7" name="TextBox 6"/>
          <p:cNvSpPr txBox="1"/>
          <p:nvPr/>
        </p:nvSpPr>
        <p:spPr>
          <a:xfrm>
            <a:off x="1600200" y="6553200"/>
            <a:ext cx="6417206" cy="369332"/>
          </a:xfrm>
          <a:prstGeom prst="rect">
            <a:avLst/>
          </a:prstGeom>
          <a:noFill/>
        </p:spPr>
        <p:txBody>
          <a:bodyPr wrap="none" rtlCol="0">
            <a:spAutoFit/>
          </a:bodyPr>
          <a:lstStyle/>
          <a:p>
            <a:r>
              <a:rPr lang="en-US" dirty="0" smtClean="0"/>
              <a:t>*Image Source: Brynjolfsson, Hu and Smith; *Chris Anderson</a:t>
            </a:r>
            <a:endParaRPr lang="en-US" dirty="0"/>
          </a:p>
        </p:txBody>
      </p:sp>
      <p:pic>
        <p:nvPicPr>
          <p:cNvPr id="8" name="Picture 7" descr="long tail diagram.jpg"/>
          <p:cNvPicPr>
            <a:picLocks noChangeAspect="1"/>
          </p:cNvPicPr>
          <p:nvPr/>
        </p:nvPicPr>
        <p:blipFill>
          <a:blip r:embed="rId2" cstate="print"/>
          <a:stretch>
            <a:fillRect/>
          </a:stretch>
        </p:blipFill>
        <p:spPr>
          <a:xfrm>
            <a:off x="533400" y="838200"/>
            <a:ext cx="7010400" cy="3806428"/>
          </a:xfrm>
          <a:prstGeom prst="rect">
            <a:avLst/>
          </a:prstGeom>
        </p:spPr>
      </p:pic>
      <p:sp>
        <p:nvSpPr>
          <p:cNvPr id="9" name="TextBox 8"/>
          <p:cNvSpPr txBox="1"/>
          <p:nvPr/>
        </p:nvSpPr>
        <p:spPr>
          <a:xfrm rot="16200000">
            <a:off x="-253858" y="3175966"/>
            <a:ext cx="1183337" cy="523220"/>
          </a:xfrm>
          <a:prstGeom prst="rect">
            <a:avLst/>
          </a:prstGeom>
          <a:noFill/>
        </p:spPr>
        <p:txBody>
          <a:bodyPr wrap="none" rtlCol="0">
            <a:spAutoFit/>
          </a:bodyPr>
          <a:lstStyle/>
          <a:p>
            <a:r>
              <a:rPr lang="en-US" sz="2800" dirty="0" smtClean="0"/>
              <a:t>Sales </a:t>
            </a:r>
            <a:endParaRPr lang="en-US" sz="2800" dirty="0"/>
          </a:p>
        </p:txBody>
      </p:sp>
      <p:sp>
        <p:nvSpPr>
          <p:cNvPr id="10" name="TextBox 9"/>
          <p:cNvSpPr txBox="1"/>
          <p:nvPr/>
        </p:nvSpPr>
        <p:spPr>
          <a:xfrm>
            <a:off x="685801" y="4648200"/>
            <a:ext cx="6857999" cy="461665"/>
          </a:xfrm>
          <a:prstGeom prst="rect">
            <a:avLst/>
          </a:prstGeom>
          <a:noFill/>
        </p:spPr>
        <p:txBody>
          <a:bodyPr wrap="square" rtlCol="0">
            <a:spAutoFit/>
          </a:bodyPr>
          <a:lstStyle/>
          <a:p>
            <a:r>
              <a:rPr lang="en-US" sz="2400" dirty="0" smtClean="0"/>
              <a:t>High                       Popularity                       Low                   </a:t>
            </a:r>
            <a:endParaRPr lang="en-US" sz="2400" dirty="0"/>
          </a:p>
        </p:txBody>
      </p:sp>
      <p:cxnSp>
        <p:nvCxnSpPr>
          <p:cNvPr id="12" name="Straight Arrow Connector 11"/>
          <p:cNvCxnSpPr/>
          <p:nvPr/>
        </p:nvCxnSpPr>
        <p:spPr>
          <a:xfrm rot="5400000" flipH="1" flipV="1">
            <a:off x="76200" y="2513806"/>
            <a:ext cx="609600" cy="158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1" name="TextBox 10"/>
          <p:cNvSpPr txBox="1"/>
          <p:nvPr/>
        </p:nvSpPr>
        <p:spPr>
          <a:xfrm>
            <a:off x="762000" y="5181600"/>
            <a:ext cx="7126759" cy="923330"/>
          </a:xfrm>
          <a:prstGeom prst="rect">
            <a:avLst/>
          </a:prstGeom>
          <a:noFill/>
        </p:spPr>
        <p:txBody>
          <a:bodyPr wrap="none" rtlCol="0">
            <a:spAutoFit/>
          </a:bodyPr>
          <a:lstStyle/>
          <a:p>
            <a:pPr>
              <a:buFont typeface="Arial" pitchFamily="34" charset="0"/>
              <a:buChar char="•"/>
            </a:pPr>
            <a:r>
              <a:rPr lang="en-US" dirty="0" smtClean="0"/>
              <a:t> </a:t>
            </a:r>
            <a:r>
              <a:rPr lang="en-US" dirty="0" smtClean="0">
                <a:latin typeface="Calibri" panose="020F0502020204030204" pitchFamily="34" charset="0"/>
              </a:rPr>
              <a:t>Customer preferences are diverse &amp; revealed in social chatter</a:t>
            </a:r>
            <a:endParaRPr lang="en-US" dirty="0">
              <a:latin typeface="Calibri" panose="020F0502020204030204" pitchFamily="34" charset="0"/>
            </a:endParaRPr>
          </a:p>
          <a:p>
            <a:pPr>
              <a:buFont typeface="Arial" pitchFamily="34" charset="0"/>
              <a:buChar char="•"/>
            </a:pPr>
            <a:r>
              <a:rPr lang="en-US" dirty="0" smtClean="0">
                <a:latin typeface="Calibri" panose="020F0502020204030204" pitchFamily="34" charset="0"/>
              </a:rPr>
              <a:t> New opportunities for push strategies, word-of-mouth &amp; social influence</a:t>
            </a:r>
          </a:p>
          <a:p>
            <a:pPr>
              <a:buFont typeface="Arial" pitchFamily="34" charset="0"/>
              <a:buChar char="•"/>
            </a:pPr>
            <a:r>
              <a:rPr lang="en-US" dirty="0">
                <a:latin typeface="Calibri" panose="020F0502020204030204" pitchFamily="34" charset="0"/>
              </a:rPr>
              <a:t> </a:t>
            </a:r>
            <a:r>
              <a:rPr lang="en-US" dirty="0" smtClean="0">
                <a:latin typeface="Calibri" panose="020F0502020204030204" pitchFamily="34" charset="0"/>
              </a:rPr>
              <a:t>Not feasible if you have one-size-fits-all business strategy </a:t>
            </a:r>
          </a:p>
        </p:txBody>
      </p:sp>
      <p:sp>
        <p:nvSpPr>
          <p:cNvPr id="13" name="TextBox 12"/>
          <p:cNvSpPr txBox="1"/>
          <p:nvPr/>
        </p:nvSpPr>
        <p:spPr>
          <a:xfrm>
            <a:off x="2286000" y="6260068"/>
            <a:ext cx="3313792" cy="369332"/>
          </a:xfrm>
          <a:prstGeom prst="rect">
            <a:avLst/>
          </a:prstGeom>
          <a:noFill/>
        </p:spPr>
        <p:txBody>
          <a:bodyPr wrap="none" rtlCol="0">
            <a:spAutoFit/>
          </a:bodyPr>
          <a:lstStyle/>
          <a:p>
            <a:r>
              <a:rPr lang="en-US" dirty="0" smtClean="0"/>
              <a:t>Copyright Anitesh Barua, </a:t>
            </a:r>
            <a:r>
              <a:rPr lang="en-US" dirty="0" smtClean="0"/>
              <a:t>2018</a:t>
            </a:r>
            <a:endParaRPr lang="en-US" dirty="0"/>
          </a:p>
        </p:txBody>
      </p:sp>
      <p:sp>
        <p:nvSpPr>
          <p:cNvPr id="14" name="TextBox 13"/>
          <p:cNvSpPr txBox="1"/>
          <p:nvPr/>
        </p:nvSpPr>
        <p:spPr>
          <a:xfrm>
            <a:off x="1295400" y="2971800"/>
            <a:ext cx="2322111" cy="369332"/>
          </a:xfrm>
          <a:prstGeom prst="rect">
            <a:avLst/>
          </a:prstGeom>
          <a:noFill/>
        </p:spPr>
        <p:txBody>
          <a:bodyPr wrap="none" rtlCol="0">
            <a:spAutoFit/>
          </a:bodyPr>
          <a:lstStyle/>
          <a:p>
            <a:r>
              <a:rPr lang="en-US" dirty="0" smtClean="0"/>
              <a:t>Effect of the Internet </a:t>
            </a:r>
            <a:endParaRPr lang="en-US" dirty="0"/>
          </a:p>
        </p:txBody>
      </p:sp>
      <p:cxnSp>
        <p:nvCxnSpPr>
          <p:cNvPr id="16" name="Straight Arrow Connector 15"/>
          <p:cNvCxnSpPr/>
          <p:nvPr/>
        </p:nvCxnSpPr>
        <p:spPr>
          <a:xfrm rot="5400000">
            <a:off x="952500" y="3695700"/>
            <a:ext cx="1066800" cy="38100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735776140"/>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par>
                                <p:cTn id="27" presetID="3" presetClass="entr" presetSubtype="1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543800" cy="1295400"/>
          </a:xfrm>
        </p:spPr>
        <p:txBody>
          <a:bodyPr/>
          <a:lstStyle/>
          <a:p>
            <a:r>
              <a:rPr lang="en-US" sz="3200" dirty="0"/>
              <a:t>3</a:t>
            </a:r>
            <a:r>
              <a:rPr lang="en-US" sz="3200" dirty="0" smtClean="0"/>
              <a:t>. Your Network Location Matters Too</a:t>
            </a:r>
            <a:endParaRPr lang="en-US" sz="3200" dirty="0"/>
          </a:p>
        </p:txBody>
      </p:sp>
      <p:sp>
        <p:nvSpPr>
          <p:cNvPr id="3" name="Content Placeholder 2"/>
          <p:cNvSpPr>
            <a:spLocks noGrp="1"/>
          </p:cNvSpPr>
          <p:nvPr>
            <p:ph idx="1"/>
          </p:nvPr>
        </p:nvSpPr>
        <p:spPr>
          <a:xfrm>
            <a:off x="228600" y="1684338"/>
            <a:ext cx="3901573" cy="4411662"/>
          </a:xfrm>
        </p:spPr>
        <p:txBody>
          <a:bodyPr/>
          <a:lstStyle/>
          <a:p>
            <a:r>
              <a:rPr lang="en-US" sz="2400" dirty="0" smtClean="0">
                <a:latin typeface="Calibri" pitchFamily="34" charset="0"/>
                <a:cs typeface="Calibri" pitchFamily="34" charset="0"/>
              </a:rPr>
              <a:t>Who are most popular?</a:t>
            </a:r>
          </a:p>
          <a:p>
            <a:r>
              <a:rPr lang="en-US" sz="2400" dirty="0" smtClean="0">
                <a:latin typeface="Calibri" pitchFamily="34" charset="0"/>
                <a:cs typeface="Calibri" pitchFamily="34" charset="0"/>
              </a:rPr>
              <a:t>Who are “best” connected?</a:t>
            </a:r>
          </a:p>
          <a:p>
            <a:r>
              <a:rPr lang="en-US" sz="2400" dirty="0" smtClean="0">
                <a:latin typeface="Calibri" pitchFamily="34" charset="0"/>
                <a:cs typeface="Calibri" pitchFamily="34" charset="0"/>
              </a:rPr>
              <a:t>Who can help spread a message?</a:t>
            </a:r>
          </a:p>
          <a:p>
            <a:r>
              <a:rPr lang="en-US" sz="2400" dirty="0">
                <a:latin typeface="Calibri" pitchFamily="34" charset="0"/>
                <a:cs typeface="Calibri" pitchFamily="34" charset="0"/>
              </a:rPr>
              <a:t>Who </a:t>
            </a:r>
            <a:r>
              <a:rPr lang="en-US" sz="2400" dirty="0" smtClean="0">
                <a:latin typeface="Calibri" pitchFamily="34" charset="0"/>
                <a:cs typeface="Calibri" pitchFamily="34" charset="0"/>
              </a:rPr>
              <a:t>can help </a:t>
            </a:r>
            <a:r>
              <a:rPr lang="en-US" sz="2400" dirty="0">
                <a:latin typeface="Calibri" pitchFamily="34" charset="0"/>
                <a:cs typeface="Calibri" pitchFamily="34" charset="0"/>
              </a:rPr>
              <a:t>connect diverse groups</a:t>
            </a:r>
            <a:r>
              <a:rPr lang="en-US" sz="2400" dirty="0" smtClean="0">
                <a:latin typeface="Calibri" pitchFamily="34" charset="0"/>
                <a:cs typeface="Calibri" pitchFamily="34" charset="0"/>
              </a:rPr>
              <a:t>?</a:t>
            </a:r>
            <a:endParaRPr lang="en-US" sz="2400" dirty="0">
              <a:latin typeface="Calibri" pitchFamily="34" charset="0"/>
              <a:cs typeface="Calibri" pitchFamily="34" charset="0"/>
            </a:endParaRPr>
          </a:p>
        </p:txBody>
      </p:sp>
      <p:sp>
        <p:nvSpPr>
          <p:cNvPr id="5" name="TextBox 4"/>
          <p:cNvSpPr txBox="1"/>
          <p:nvPr/>
        </p:nvSpPr>
        <p:spPr>
          <a:xfrm>
            <a:off x="2743200" y="6477000"/>
            <a:ext cx="3249672" cy="369332"/>
          </a:xfrm>
          <a:prstGeom prst="rect">
            <a:avLst/>
          </a:prstGeom>
          <a:noFill/>
        </p:spPr>
        <p:txBody>
          <a:bodyPr wrap="none" rtlCol="0">
            <a:spAutoFit/>
          </a:bodyPr>
          <a:lstStyle/>
          <a:p>
            <a:r>
              <a:rPr lang="en-US" dirty="0" smtClean="0"/>
              <a:t>Copyright Anitesh Barua </a:t>
            </a:r>
            <a:r>
              <a:rPr lang="en-US" dirty="0" smtClean="0"/>
              <a:t>2018</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0173" y="1676400"/>
            <a:ext cx="5013827" cy="419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6-Point Star 3"/>
          <p:cNvSpPr/>
          <p:nvPr/>
        </p:nvSpPr>
        <p:spPr>
          <a:xfrm>
            <a:off x="2895600" y="5486400"/>
            <a:ext cx="2590800" cy="946666"/>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Who’s that guy?</a:t>
            </a:r>
            <a:endParaRPr lang="en-US" b="1" dirty="0">
              <a:solidFill>
                <a:schemeClr val="tx1"/>
              </a:solidFill>
            </a:endParaRPr>
          </a:p>
        </p:txBody>
      </p:sp>
      <p:cxnSp>
        <p:nvCxnSpPr>
          <p:cNvPr id="7" name="Straight Arrow Connector 6"/>
          <p:cNvCxnSpPr/>
          <p:nvPr/>
        </p:nvCxnSpPr>
        <p:spPr>
          <a:xfrm flipV="1">
            <a:off x="4419600" y="4038600"/>
            <a:ext cx="2057400" cy="1600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20422926"/>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533400"/>
            <a:ext cx="7543800" cy="1295400"/>
          </a:xfrm>
        </p:spPr>
        <p:txBody>
          <a:bodyPr/>
          <a:lstStyle/>
          <a:p>
            <a:r>
              <a:rPr lang="en-US" sz="3200" dirty="0"/>
              <a:t>4</a:t>
            </a:r>
            <a:r>
              <a:rPr lang="en-US" sz="3200" dirty="0" smtClean="0"/>
              <a:t>. The Network Value of a Customer</a:t>
            </a:r>
            <a:endParaRPr lang="en-US" sz="3200" dirty="0"/>
          </a:p>
        </p:txBody>
      </p:sp>
      <p:pic>
        <p:nvPicPr>
          <p:cNvPr id="1026" name="Picture 2" descr="Image1"/>
          <p:cNvPicPr>
            <a:picLocks noChangeAspect="1" noChangeArrowheads="1"/>
          </p:cNvPicPr>
          <p:nvPr/>
        </p:nvPicPr>
        <p:blipFill>
          <a:blip r:embed="rId3" cstate="print"/>
          <a:srcRect/>
          <a:stretch>
            <a:fillRect/>
          </a:stretch>
        </p:blipFill>
        <p:spPr bwMode="auto">
          <a:xfrm>
            <a:off x="1066800" y="838200"/>
            <a:ext cx="6134101" cy="4086104"/>
          </a:xfrm>
          <a:prstGeom prst="rect">
            <a:avLst/>
          </a:prstGeom>
          <a:noFill/>
        </p:spPr>
      </p:pic>
      <p:sp>
        <p:nvSpPr>
          <p:cNvPr id="8" name="TextBox 7"/>
          <p:cNvSpPr txBox="1"/>
          <p:nvPr/>
        </p:nvSpPr>
        <p:spPr>
          <a:xfrm>
            <a:off x="134072" y="6488668"/>
            <a:ext cx="8933728" cy="338554"/>
          </a:xfrm>
          <a:prstGeom prst="rect">
            <a:avLst/>
          </a:prstGeom>
          <a:noFill/>
        </p:spPr>
        <p:txBody>
          <a:bodyPr wrap="none" rtlCol="0">
            <a:spAutoFit/>
          </a:bodyPr>
          <a:lstStyle/>
          <a:p>
            <a:r>
              <a:rPr lang="en-US" sz="1600" dirty="0" smtClean="0"/>
              <a:t>Image Source: http://www.wired.co.uk/news/archive/2012-08/13/customer-network-lifetime-value</a:t>
            </a:r>
            <a:endParaRPr lang="en-US" sz="1600" dirty="0"/>
          </a:p>
        </p:txBody>
      </p:sp>
      <p:sp>
        <p:nvSpPr>
          <p:cNvPr id="5" name="TextBox 4"/>
          <p:cNvSpPr txBox="1"/>
          <p:nvPr/>
        </p:nvSpPr>
        <p:spPr>
          <a:xfrm>
            <a:off x="228600" y="5007114"/>
            <a:ext cx="8610600" cy="707886"/>
          </a:xfrm>
          <a:prstGeom prst="rect">
            <a:avLst/>
          </a:prstGeom>
          <a:noFill/>
        </p:spPr>
        <p:txBody>
          <a:bodyPr wrap="square" rtlCol="0">
            <a:spAutoFit/>
          </a:bodyPr>
          <a:lstStyle/>
          <a:p>
            <a:pPr>
              <a:buFont typeface="Arial" pitchFamily="34" charset="0"/>
              <a:buChar char="•"/>
            </a:pPr>
            <a:r>
              <a:rPr lang="en-US" sz="2000" dirty="0" smtClean="0"/>
              <a:t> From Customer Lifetime Value (</a:t>
            </a:r>
            <a:r>
              <a:rPr lang="en-US" sz="2000" i="1" dirty="0" smtClean="0"/>
              <a:t>CLV</a:t>
            </a:r>
            <a:r>
              <a:rPr lang="en-US" sz="2000" dirty="0" smtClean="0"/>
              <a:t>) to Customer Influence Value (</a:t>
            </a:r>
            <a:r>
              <a:rPr lang="en-US" sz="2000" i="1" dirty="0" smtClean="0"/>
              <a:t>CIV</a:t>
            </a:r>
            <a:r>
              <a:rPr lang="en-US" sz="2000" dirty="0" smtClean="0"/>
              <a:t>)</a:t>
            </a:r>
          </a:p>
          <a:p>
            <a:pPr>
              <a:buFont typeface="Arial" pitchFamily="34" charset="0"/>
              <a:buChar char="•"/>
            </a:pPr>
            <a:r>
              <a:rPr lang="en-US" sz="2000" dirty="0" smtClean="0"/>
              <a:t> Customer Network Lifetime Value (</a:t>
            </a:r>
            <a:r>
              <a:rPr lang="en-US" sz="2000" i="1" dirty="0" smtClean="0"/>
              <a:t>CNLV</a:t>
            </a:r>
            <a:r>
              <a:rPr lang="en-US" sz="2000" dirty="0" smtClean="0"/>
              <a:t>) = </a:t>
            </a:r>
            <a:r>
              <a:rPr lang="en-US" sz="2000" i="1" dirty="0" smtClean="0"/>
              <a:t>CLV</a:t>
            </a:r>
            <a:r>
              <a:rPr lang="en-US" sz="2000" dirty="0" smtClean="0"/>
              <a:t> + </a:t>
            </a:r>
            <a:r>
              <a:rPr lang="en-US" sz="2000" i="1" dirty="0" smtClean="0"/>
              <a:t>CIV</a:t>
            </a:r>
            <a:endParaRPr lang="en-US" sz="2000" i="1" dirty="0"/>
          </a:p>
        </p:txBody>
      </p:sp>
      <p:sp>
        <p:nvSpPr>
          <p:cNvPr id="7" name="TextBox 6"/>
          <p:cNvSpPr txBox="1"/>
          <p:nvPr/>
        </p:nvSpPr>
        <p:spPr>
          <a:xfrm>
            <a:off x="8001000" y="5410200"/>
            <a:ext cx="184731" cy="646331"/>
          </a:xfrm>
          <a:prstGeom prst="rect">
            <a:avLst/>
          </a:prstGeom>
          <a:noFill/>
        </p:spPr>
        <p:txBody>
          <a:bodyPr wrap="none" rtlCol="0">
            <a:spAutoFit/>
          </a:bodyPr>
          <a:lstStyle/>
          <a:p>
            <a:endParaRPr lang="en-US" dirty="0" smtClean="0"/>
          </a:p>
          <a:p>
            <a:endParaRPr lang="en-US" dirty="0"/>
          </a:p>
        </p:txBody>
      </p:sp>
      <p:sp>
        <p:nvSpPr>
          <p:cNvPr id="9" name="TextBox 8"/>
          <p:cNvSpPr txBox="1"/>
          <p:nvPr/>
        </p:nvSpPr>
        <p:spPr>
          <a:xfrm>
            <a:off x="2743200" y="6096000"/>
            <a:ext cx="3249672" cy="369332"/>
          </a:xfrm>
          <a:prstGeom prst="rect">
            <a:avLst/>
          </a:prstGeom>
          <a:noFill/>
        </p:spPr>
        <p:txBody>
          <a:bodyPr wrap="none" rtlCol="0">
            <a:spAutoFit/>
          </a:bodyPr>
          <a:lstStyle/>
          <a:p>
            <a:r>
              <a:rPr lang="en-US" dirty="0" smtClean="0"/>
              <a:t>Copyright Anitesh Barua </a:t>
            </a:r>
            <a:r>
              <a:rPr lang="en-US" dirty="0" smtClean="0"/>
              <a:t>2018</a:t>
            </a:r>
            <a:endParaRPr lang="en-US" dirty="0"/>
          </a:p>
        </p:txBody>
      </p:sp>
    </p:spTree>
    <p:extLst>
      <p:ext uri="{BB962C8B-B14F-4D97-AF65-F5344CB8AC3E}">
        <p14:creationId xmlns:p14="http://schemas.microsoft.com/office/powerpoint/2010/main" val="4090679243"/>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152400" y="152400"/>
            <a:ext cx="7848600" cy="9144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eaLnBrk="1" hangingPunct="1"/>
            <a:r>
              <a:rPr lang="en-US" sz="2800" b="1" dirty="0" smtClean="0">
                <a:solidFill>
                  <a:srgbClr val="482A80"/>
                </a:solidFill>
              </a:rPr>
              <a:t>Where is the Social ROI?</a:t>
            </a:r>
          </a:p>
        </p:txBody>
      </p:sp>
      <p:pic>
        <p:nvPicPr>
          <p:cNvPr id="1638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7525" y="1447800"/>
            <a:ext cx="5857875"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2" descr="C:\Users\Kellogg\AppData\Local\Microsoft\Windows\Temporary Internet Files\Content.Outlook\HNQJHRME\RE5_PS3_FOB_r01 (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254125"/>
            <a:ext cx="2960688"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p:cNvSpPr>
            <a:spLocks noGrp="1"/>
          </p:cNvSpPr>
          <p:nvPr>
            <p:ph type="ftr" sz="quarter" idx="11"/>
          </p:nvPr>
        </p:nvSpPr>
        <p:spPr>
          <a:xfrm>
            <a:off x="2209800" y="6553200"/>
            <a:ext cx="3733800" cy="365125"/>
          </a:xfrm>
        </p:spPr>
        <p:txBody>
          <a:bodyPr/>
          <a:lstStyle/>
          <a:p>
            <a:r>
              <a:rPr lang="en-US" sz="1400" dirty="0" smtClean="0"/>
              <a:t>Image Source: Mark Jeffery, Kellogg School</a:t>
            </a:r>
            <a:endParaRPr lang="en-US" sz="1400" dirty="0"/>
          </a:p>
        </p:txBody>
      </p:sp>
      <p:sp>
        <p:nvSpPr>
          <p:cNvPr id="3" name="TextBox 2"/>
          <p:cNvSpPr txBox="1"/>
          <p:nvPr/>
        </p:nvSpPr>
        <p:spPr>
          <a:xfrm>
            <a:off x="152400" y="4953000"/>
            <a:ext cx="7958717"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latin typeface="Calibri" panose="020F0502020204030204" pitchFamily="34" charset="0"/>
              </a:rPr>
              <a:t>Can social or digital Word-of-Mouth (WOM) ROI be higher than that of Web 1.0 </a:t>
            </a:r>
          </a:p>
          <a:p>
            <a:r>
              <a:rPr lang="en-US" dirty="0" smtClean="0">
                <a:latin typeface="Calibri" panose="020F0502020204030204" pitchFamily="34" charset="0"/>
              </a:rPr>
              <a:t>      (e.g., paid search)?</a:t>
            </a:r>
            <a:endParaRPr lang="en-US" dirty="0">
              <a:latin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rPr>
              <a:t>What kind of incentives are required for spreading the word in social networks?</a:t>
            </a:r>
          </a:p>
          <a:p>
            <a:pPr marL="285750" indent="-285750">
              <a:buFont typeface="Arial" panose="020B0604020202020204" pitchFamily="34" charset="0"/>
              <a:buChar char="•"/>
            </a:pPr>
            <a:r>
              <a:rPr lang="en-US" dirty="0" smtClean="0">
                <a:latin typeface="Calibri" panose="020F0502020204030204" pitchFamily="34" charset="0"/>
              </a:rPr>
              <a:t>How can we measure social ROI?</a:t>
            </a:r>
            <a:endParaRPr lang="en-US" dirty="0">
              <a:latin typeface="Calibri" panose="020F0502020204030204" pitchFamily="34" charset="0"/>
            </a:endParaRPr>
          </a:p>
        </p:txBody>
      </p:sp>
      <p:sp>
        <p:nvSpPr>
          <p:cNvPr id="9" name="TextBox 8"/>
          <p:cNvSpPr txBox="1"/>
          <p:nvPr/>
        </p:nvSpPr>
        <p:spPr>
          <a:xfrm>
            <a:off x="2438400" y="6172200"/>
            <a:ext cx="3249672" cy="369332"/>
          </a:xfrm>
          <a:prstGeom prst="rect">
            <a:avLst/>
          </a:prstGeom>
          <a:noFill/>
        </p:spPr>
        <p:txBody>
          <a:bodyPr wrap="none" rtlCol="0">
            <a:spAutoFit/>
          </a:bodyPr>
          <a:lstStyle/>
          <a:p>
            <a:r>
              <a:rPr lang="en-US" dirty="0" smtClean="0"/>
              <a:t>Copyright Anitesh Barua </a:t>
            </a:r>
            <a:r>
              <a:rPr lang="en-US" dirty="0" smtClean="0"/>
              <a:t>2018</a:t>
            </a:r>
            <a:endParaRPr lang="en-US" dirty="0"/>
          </a:p>
        </p:txBody>
      </p:sp>
    </p:spTree>
    <p:extLst>
      <p:ext uri="{BB962C8B-B14F-4D97-AF65-F5344CB8AC3E}">
        <p14:creationId xmlns:p14="http://schemas.microsoft.com/office/powerpoint/2010/main" val="697510748"/>
      </p:ext>
    </p:extLst>
  </p:cSld>
  <p:clrMapOvr>
    <a:masterClrMapping/>
  </p:clrMapOvr>
  <p:transition>
    <p:pull dir="l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543800" cy="1295400"/>
          </a:xfrm>
        </p:spPr>
        <p:txBody>
          <a:bodyPr/>
          <a:lstStyle/>
          <a:p>
            <a:r>
              <a:rPr lang="en-US" sz="3200" dirty="0"/>
              <a:t>5</a:t>
            </a:r>
            <a:r>
              <a:rPr lang="en-US" sz="3200" dirty="0" smtClean="0"/>
              <a:t>. Monitoring &amp; Visualization Through Social Media </a:t>
            </a:r>
            <a:endParaRPr lang="en-US" sz="3200" dirty="0"/>
          </a:p>
        </p:txBody>
      </p:sp>
      <p:sp>
        <p:nvSpPr>
          <p:cNvPr id="3" name="Content Placeholder 2"/>
          <p:cNvSpPr>
            <a:spLocks noGrp="1"/>
          </p:cNvSpPr>
          <p:nvPr>
            <p:ph idx="1"/>
          </p:nvPr>
        </p:nvSpPr>
        <p:spPr>
          <a:xfrm>
            <a:off x="381000" y="1531938"/>
            <a:ext cx="8229600" cy="4411662"/>
          </a:xfrm>
        </p:spPr>
        <p:txBody>
          <a:bodyPr/>
          <a:lstStyle/>
          <a:p>
            <a:r>
              <a:rPr lang="en-US" sz="3200" dirty="0" smtClean="0">
                <a:latin typeface="Calibri" pitchFamily="34" charset="0"/>
              </a:rPr>
              <a:t>Unprecedented real time visibility into</a:t>
            </a:r>
          </a:p>
          <a:p>
            <a:pPr lvl="1"/>
            <a:r>
              <a:rPr lang="en-US" sz="2800" dirty="0" smtClean="0">
                <a:latin typeface="Calibri" pitchFamily="34" charset="0"/>
              </a:rPr>
              <a:t>Public reactions</a:t>
            </a:r>
          </a:p>
          <a:p>
            <a:pPr lvl="1"/>
            <a:r>
              <a:rPr lang="en-US" sz="2800" dirty="0" smtClean="0">
                <a:latin typeface="Calibri" pitchFamily="34" charset="0"/>
              </a:rPr>
              <a:t>Emerging phenomena or events</a:t>
            </a:r>
          </a:p>
          <a:p>
            <a:pPr lvl="1"/>
            <a:r>
              <a:rPr lang="en-US" sz="2800" dirty="0" smtClean="0">
                <a:latin typeface="Calibri" pitchFamily="34" charset="0"/>
              </a:rPr>
              <a:t>Customer preferences</a:t>
            </a:r>
          </a:p>
          <a:p>
            <a:pPr>
              <a:buNone/>
            </a:pPr>
            <a:endParaRPr lang="en-US" sz="3200" dirty="0" smtClean="0">
              <a:latin typeface="Calibri" pitchFamily="34" charset="0"/>
            </a:endParaRPr>
          </a:p>
          <a:p>
            <a:endParaRPr lang="en-US" dirty="0"/>
          </a:p>
        </p:txBody>
      </p:sp>
      <p:sp>
        <p:nvSpPr>
          <p:cNvPr id="4" name="TextBox 3"/>
          <p:cNvSpPr txBox="1"/>
          <p:nvPr/>
        </p:nvSpPr>
        <p:spPr>
          <a:xfrm>
            <a:off x="2819400" y="6477000"/>
            <a:ext cx="3249672" cy="369332"/>
          </a:xfrm>
          <a:prstGeom prst="rect">
            <a:avLst/>
          </a:prstGeom>
          <a:noFill/>
        </p:spPr>
        <p:txBody>
          <a:bodyPr wrap="none" rtlCol="0">
            <a:spAutoFit/>
          </a:bodyPr>
          <a:lstStyle/>
          <a:p>
            <a:r>
              <a:rPr lang="en-US" dirty="0" smtClean="0"/>
              <a:t>Copyright Anitesh Barua </a:t>
            </a:r>
            <a:r>
              <a:rPr lang="en-US" dirty="0" smtClean="0"/>
              <a:t>2018</a:t>
            </a:r>
            <a:endParaRPr lang="en-US" dirty="0"/>
          </a:p>
        </p:txBody>
      </p:sp>
    </p:spTree>
    <p:extLst>
      <p:ext uri="{BB962C8B-B14F-4D97-AF65-F5344CB8AC3E}">
        <p14:creationId xmlns:p14="http://schemas.microsoft.com/office/powerpoint/2010/main" val="3652371476"/>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152400"/>
            <a:ext cx="7543800" cy="1295400"/>
          </a:xfrm>
        </p:spPr>
        <p:txBody>
          <a:bodyPr/>
          <a:lstStyle/>
          <a:p>
            <a:r>
              <a:rPr lang="en-US" dirty="0" smtClean="0"/>
              <a:t>Before and After this Course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28406151"/>
              </p:ext>
            </p:extLst>
          </p:nvPr>
        </p:nvGraphicFramePr>
        <p:xfrm>
          <a:off x="0" y="1447800"/>
          <a:ext cx="9067800" cy="4810409"/>
        </p:xfrm>
        <a:graphic>
          <a:graphicData uri="http://schemas.openxmlformats.org/drawingml/2006/table">
            <a:tbl>
              <a:tblPr firstRow="1" bandRow="1">
                <a:tableStyleId>{5C22544A-7EE6-4342-B048-85BDC9FD1C3A}</a:tableStyleId>
              </a:tblPr>
              <a:tblGrid>
                <a:gridCol w="7982764">
                  <a:extLst>
                    <a:ext uri="{9D8B030D-6E8A-4147-A177-3AD203B41FA5}">
                      <a16:colId xmlns:a16="http://schemas.microsoft.com/office/drawing/2014/main" val="20000"/>
                    </a:ext>
                  </a:extLst>
                </a:gridCol>
                <a:gridCol w="1085036">
                  <a:extLst>
                    <a:ext uri="{9D8B030D-6E8A-4147-A177-3AD203B41FA5}">
                      <a16:colId xmlns:a16="http://schemas.microsoft.com/office/drawing/2014/main" val="20001"/>
                    </a:ext>
                  </a:extLst>
                </a:gridCol>
              </a:tblGrid>
              <a:tr h="392317">
                <a:tc>
                  <a:txBody>
                    <a:bodyPr/>
                    <a:lstStyle/>
                    <a:p>
                      <a:r>
                        <a:rPr lang="en-US" dirty="0" smtClean="0">
                          <a:solidFill>
                            <a:schemeClr val="tx1"/>
                          </a:solidFill>
                        </a:rPr>
                        <a:t>Do you know how to</a:t>
                      </a:r>
                      <a:endParaRPr lang="en-US" dirty="0">
                        <a:solidFill>
                          <a:schemeClr val="tx1"/>
                        </a:solidFill>
                      </a:endParaRPr>
                    </a:p>
                  </a:txBody>
                  <a:tcPr/>
                </a:tc>
                <a:tc>
                  <a:txBody>
                    <a:bodyPr/>
                    <a:lstStyle/>
                    <a:p>
                      <a:r>
                        <a:rPr lang="en-US" dirty="0" smtClean="0">
                          <a:solidFill>
                            <a:schemeClr val="tx1"/>
                          </a:solidFill>
                        </a:rPr>
                        <a:t>Yes/No</a:t>
                      </a:r>
                      <a:endParaRPr lang="en-US" dirty="0">
                        <a:solidFill>
                          <a:schemeClr val="tx1"/>
                        </a:solidFill>
                      </a:endParaRPr>
                    </a:p>
                  </a:txBody>
                  <a:tcPr/>
                </a:tc>
                <a:extLst>
                  <a:ext uri="{0D108BD9-81ED-4DB2-BD59-A6C34878D82A}">
                    <a16:rowId xmlns:a16="http://schemas.microsoft.com/office/drawing/2014/main" val="10000"/>
                  </a:ext>
                </a:extLst>
              </a:tr>
              <a:tr h="445883">
                <a:tc>
                  <a:txBody>
                    <a:bodyPr/>
                    <a:lstStyle/>
                    <a:p>
                      <a:r>
                        <a:rPr lang="en-US" dirty="0" smtClean="0">
                          <a:latin typeface="Calibri" panose="020F0502020204030204" pitchFamily="34" charset="0"/>
                        </a:rPr>
                        <a:t>Extract tweets with detailed user</a:t>
                      </a:r>
                      <a:r>
                        <a:rPr lang="en-US" baseline="0" dirty="0" smtClean="0">
                          <a:latin typeface="Calibri" panose="020F0502020204030204" pitchFamily="34" charset="0"/>
                        </a:rPr>
                        <a:t> info including location &amp; other attributes?</a:t>
                      </a:r>
                      <a:endParaRPr lang="en-US" dirty="0">
                        <a:latin typeface="Calibri" panose="020F0502020204030204" pitchFamily="34" charset="0"/>
                      </a:endParaRPr>
                    </a:p>
                  </a:txBody>
                  <a:tcPr/>
                </a:tc>
                <a:tc>
                  <a:txBody>
                    <a:bodyPr/>
                    <a:lstStyle/>
                    <a:p>
                      <a:endParaRPr lang="en-US" dirty="0"/>
                    </a:p>
                  </a:txBody>
                  <a:tcPr/>
                </a:tc>
                <a:extLst>
                  <a:ext uri="{0D108BD9-81ED-4DB2-BD59-A6C34878D82A}">
                    <a16:rowId xmlns:a16="http://schemas.microsoft.com/office/drawing/2014/main" val="10001"/>
                  </a:ext>
                </a:extLst>
              </a:tr>
              <a:tr h="490396">
                <a:tc>
                  <a:txBody>
                    <a:bodyPr/>
                    <a:lstStyle/>
                    <a:p>
                      <a:r>
                        <a:rPr lang="en-US" dirty="0" smtClean="0">
                          <a:latin typeface="Calibri" panose="020F0502020204030204" pitchFamily="34" charset="0"/>
                        </a:rPr>
                        <a:t>Extract conversations</a:t>
                      </a:r>
                      <a:r>
                        <a:rPr lang="en-US" baseline="0" dirty="0" smtClean="0">
                          <a:latin typeface="Calibri" panose="020F0502020204030204" pitchFamily="34" charset="0"/>
                        </a:rPr>
                        <a:t> in online forums, blogs, </a:t>
                      </a:r>
                      <a:r>
                        <a:rPr lang="en-US" baseline="0" dirty="0" err="1" smtClean="0">
                          <a:latin typeface="Calibri" panose="020F0502020204030204" pitchFamily="34" charset="0"/>
                        </a:rPr>
                        <a:t>Youtube</a:t>
                      </a:r>
                      <a:r>
                        <a:rPr lang="en-US" baseline="0" dirty="0" smtClean="0">
                          <a:latin typeface="Calibri" panose="020F0502020204030204" pitchFamily="34" charset="0"/>
                        </a:rPr>
                        <a:t>, etc.?</a:t>
                      </a:r>
                      <a:endParaRPr lang="en-US" dirty="0">
                        <a:latin typeface="Calibri" panose="020F0502020204030204" pitchFamily="34" charset="0"/>
                      </a:endParaRPr>
                    </a:p>
                  </a:txBody>
                  <a:tcPr/>
                </a:tc>
                <a:tc>
                  <a:txBody>
                    <a:bodyPr/>
                    <a:lstStyle/>
                    <a:p>
                      <a:endParaRPr lang="en-US" dirty="0"/>
                    </a:p>
                  </a:txBody>
                  <a:tcPr/>
                </a:tc>
                <a:extLst>
                  <a:ext uri="{0D108BD9-81ED-4DB2-BD59-A6C34878D82A}">
                    <a16:rowId xmlns:a16="http://schemas.microsoft.com/office/drawing/2014/main" val="10002"/>
                  </a:ext>
                </a:extLst>
              </a:tr>
              <a:tr h="539436">
                <a:tc>
                  <a:txBody>
                    <a:bodyPr/>
                    <a:lstStyle/>
                    <a:p>
                      <a:r>
                        <a:rPr lang="en-US" dirty="0" smtClean="0">
                          <a:latin typeface="Calibri" panose="020F0502020204030204" pitchFamily="34" charset="0"/>
                        </a:rPr>
                        <a:t>Analyze unstructured data to</a:t>
                      </a:r>
                      <a:r>
                        <a:rPr lang="en-US" baseline="0" dirty="0" smtClean="0">
                          <a:latin typeface="Calibri" panose="020F0502020204030204" pitchFamily="34" charset="0"/>
                        </a:rPr>
                        <a:t> generate new </a:t>
                      </a:r>
                      <a:r>
                        <a:rPr lang="en-US" baseline="0" dirty="0" smtClean="0">
                          <a:latin typeface="Calibri" panose="020F0502020204030204" pitchFamily="34" charset="0"/>
                        </a:rPr>
                        <a:t>business insights </a:t>
                      </a:r>
                      <a:r>
                        <a:rPr lang="en-US" baseline="0" dirty="0" smtClean="0">
                          <a:latin typeface="Calibri" panose="020F0502020204030204" pitchFamily="34" charset="0"/>
                        </a:rPr>
                        <a:t>and discover facts?</a:t>
                      </a:r>
                      <a:endParaRPr lang="en-US" dirty="0">
                        <a:latin typeface="Calibri" panose="020F0502020204030204" pitchFamily="34" charset="0"/>
                      </a:endParaRPr>
                    </a:p>
                  </a:txBody>
                  <a:tcPr/>
                </a:tc>
                <a:tc>
                  <a:txBody>
                    <a:bodyPr/>
                    <a:lstStyle/>
                    <a:p>
                      <a:endParaRPr lang="en-US" dirty="0"/>
                    </a:p>
                  </a:txBody>
                  <a:tcPr/>
                </a:tc>
                <a:extLst>
                  <a:ext uri="{0D108BD9-81ED-4DB2-BD59-A6C34878D82A}">
                    <a16:rowId xmlns:a16="http://schemas.microsoft.com/office/drawing/2014/main" val="10003"/>
                  </a:ext>
                </a:extLst>
              </a:tr>
              <a:tr h="490396">
                <a:tc>
                  <a:txBody>
                    <a:bodyPr/>
                    <a:lstStyle/>
                    <a:p>
                      <a:r>
                        <a:rPr lang="en-US" dirty="0" smtClean="0">
                          <a:latin typeface="Calibri" panose="020F0502020204030204" pitchFamily="34" charset="0"/>
                        </a:rPr>
                        <a:t>Leverage the wisdom of the </a:t>
                      </a:r>
                      <a:r>
                        <a:rPr lang="en-US" dirty="0" smtClean="0">
                          <a:latin typeface="Calibri" panose="020F0502020204030204" pitchFamily="34" charset="0"/>
                        </a:rPr>
                        <a:t>crowd to create new products/services?</a:t>
                      </a:r>
                      <a:endParaRPr lang="en-US" dirty="0">
                        <a:latin typeface="Calibri" panose="020F0502020204030204" pitchFamily="34" charset="0"/>
                      </a:endParaRPr>
                    </a:p>
                  </a:txBody>
                  <a:tcPr/>
                </a:tc>
                <a:tc>
                  <a:txBody>
                    <a:bodyPr/>
                    <a:lstStyle/>
                    <a:p>
                      <a:endParaRPr lang="en-US" dirty="0"/>
                    </a:p>
                  </a:txBody>
                  <a:tcPr/>
                </a:tc>
                <a:extLst>
                  <a:ext uri="{0D108BD9-81ED-4DB2-BD59-A6C34878D82A}">
                    <a16:rowId xmlns:a16="http://schemas.microsoft.com/office/drawing/2014/main" val="10004"/>
                  </a:ext>
                </a:extLst>
              </a:tr>
              <a:tr h="572129">
                <a:tc>
                  <a:txBody>
                    <a:bodyPr/>
                    <a:lstStyle/>
                    <a:p>
                      <a:r>
                        <a:rPr lang="en-US" dirty="0" smtClean="0">
                          <a:latin typeface="Calibri" panose="020F0502020204030204" pitchFamily="34" charset="0"/>
                        </a:rPr>
                        <a:t>Analyze</a:t>
                      </a:r>
                      <a:r>
                        <a:rPr lang="en-US" baseline="0" dirty="0" smtClean="0">
                          <a:latin typeface="Calibri" panose="020F0502020204030204" pitchFamily="34" charset="0"/>
                        </a:rPr>
                        <a:t> consumer sentiments using supervised and unsupervised methods?</a:t>
                      </a:r>
                      <a:endParaRPr lang="en-US" dirty="0">
                        <a:latin typeface="Calibri" panose="020F0502020204030204" pitchFamily="34" charset="0"/>
                      </a:endParaRPr>
                    </a:p>
                  </a:txBody>
                  <a:tcPr/>
                </a:tc>
                <a:tc>
                  <a:txBody>
                    <a:bodyPr/>
                    <a:lstStyle/>
                    <a:p>
                      <a:endParaRPr lang="en-US" dirty="0"/>
                    </a:p>
                  </a:txBody>
                  <a:tcPr/>
                </a:tc>
                <a:extLst>
                  <a:ext uri="{0D108BD9-81ED-4DB2-BD59-A6C34878D82A}">
                    <a16:rowId xmlns:a16="http://schemas.microsoft.com/office/drawing/2014/main" val="10005"/>
                  </a:ext>
                </a:extLst>
              </a:tr>
              <a:tr h="523089">
                <a:tc>
                  <a:txBody>
                    <a:bodyPr/>
                    <a:lstStyle/>
                    <a:p>
                      <a:r>
                        <a:rPr lang="en-US" dirty="0" smtClean="0">
                          <a:latin typeface="Calibri" panose="020F0502020204030204" pitchFamily="34" charset="0"/>
                        </a:rPr>
                        <a:t>Predict</a:t>
                      </a:r>
                      <a:r>
                        <a:rPr lang="en-US" baseline="0" dirty="0" smtClean="0">
                          <a:latin typeface="Calibri" panose="020F0502020204030204" pitchFamily="34" charset="0"/>
                        </a:rPr>
                        <a:t> business outcomes (e.g., sales) from social data</a:t>
                      </a:r>
                      <a:endParaRPr lang="en-US" dirty="0">
                        <a:latin typeface="Calibri" panose="020F0502020204030204" pitchFamily="34" charset="0"/>
                      </a:endParaRPr>
                    </a:p>
                  </a:txBody>
                  <a:tcPr/>
                </a:tc>
                <a:tc>
                  <a:txBody>
                    <a:bodyPr/>
                    <a:lstStyle/>
                    <a:p>
                      <a:endParaRPr lang="en-US" dirty="0"/>
                    </a:p>
                  </a:txBody>
                  <a:tcPr/>
                </a:tc>
                <a:extLst>
                  <a:ext uri="{0D108BD9-81ED-4DB2-BD59-A6C34878D82A}">
                    <a16:rowId xmlns:a16="http://schemas.microsoft.com/office/drawing/2014/main" val="10006"/>
                  </a:ext>
                </a:extLst>
              </a:tr>
              <a:tr h="572129">
                <a:tc>
                  <a:txBody>
                    <a:bodyPr/>
                    <a:lstStyle/>
                    <a:p>
                      <a:r>
                        <a:rPr lang="en-US" dirty="0" smtClean="0">
                          <a:latin typeface="Calibri" panose="020F0502020204030204" pitchFamily="34" charset="0"/>
                        </a:rPr>
                        <a:t>Assess resonance between a message (e.g., a campaign)</a:t>
                      </a:r>
                      <a:r>
                        <a:rPr lang="en-US" baseline="0" dirty="0" smtClean="0">
                          <a:latin typeface="Calibri" panose="020F0502020204030204" pitchFamily="34" charset="0"/>
                        </a:rPr>
                        <a:t> </a:t>
                      </a:r>
                      <a:r>
                        <a:rPr lang="en-US" baseline="0" dirty="0" smtClean="0">
                          <a:latin typeface="Calibri" panose="020F0502020204030204" pitchFamily="34" charset="0"/>
                        </a:rPr>
                        <a:t>&amp; response?</a:t>
                      </a:r>
                      <a:endParaRPr lang="en-US" dirty="0">
                        <a:latin typeface="Calibri" panose="020F0502020204030204" pitchFamily="34" charset="0"/>
                      </a:endParaRPr>
                    </a:p>
                  </a:txBody>
                  <a:tcPr/>
                </a:tc>
                <a:tc>
                  <a:txBody>
                    <a:bodyPr/>
                    <a:lstStyle/>
                    <a:p>
                      <a:endParaRPr lang="en-US" dirty="0"/>
                    </a:p>
                  </a:txBody>
                  <a:tcPr/>
                </a:tc>
                <a:extLst>
                  <a:ext uri="{0D108BD9-81ED-4DB2-BD59-A6C34878D82A}">
                    <a16:rowId xmlns:a16="http://schemas.microsoft.com/office/drawing/2014/main" val="10007"/>
                  </a:ext>
                </a:extLst>
              </a:tr>
              <a:tr h="392317">
                <a:tc>
                  <a:txBody>
                    <a:bodyPr/>
                    <a:lstStyle/>
                    <a:p>
                      <a:r>
                        <a:rPr lang="en-US" dirty="0" smtClean="0">
                          <a:latin typeface="Calibri" panose="020F0502020204030204" pitchFamily="34" charset="0"/>
                        </a:rPr>
                        <a:t>Find influencers in social media?</a:t>
                      </a:r>
                      <a:endParaRPr lang="en-US" dirty="0">
                        <a:latin typeface="Calibri" panose="020F0502020204030204" pitchFamily="34" charset="0"/>
                      </a:endParaRPr>
                    </a:p>
                  </a:txBody>
                  <a:tcPr/>
                </a:tc>
                <a:tc rowSpan="2">
                  <a:txBody>
                    <a:bodyPr/>
                    <a:lstStyle/>
                    <a:p>
                      <a:endParaRPr lang="en-US" dirty="0"/>
                    </a:p>
                  </a:txBody>
                  <a:tcPr/>
                </a:tc>
                <a:extLst>
                  <a:ext uri="{0D108BD9-81ED-4DB2-BD59-A6C34878D82A}">
                    <a16:rowId xmlns:a16="http://schemas.microsoft.com/office/drawing/2014/main" val="10008"/>
                  </a:ext>
                </a:extLst>
              </a:tr>
              <a:tr h="392317">
                <a:tc>
                  <a:txBody>
                    <a:bodyPr/>
                    <a:lstStyle/>
                    <a:p>
                      <a:r>
                        <a:rPr lang="en-US" dirty="0" smtClean="0">
                          <a:latin typeface="Calibri" panose="020F0502020204030204" pitchFamily="34" charset="0"/>
                        </a:rPr>
                        <a:t>Leverage the power of images</a:t>
                      </a:r>
                      <a:r>
                        <a:rPr lang="en-US" baseline="0" dirty="0" smtClean="0">
                          <a:latin typeface="Calibri" panose="020F0502020204030204" pitchFamily="34" charset="0"/>
                        </a:rPr>
                        <a:t> in making business predictions?</a:t>
                      </a:r>
                      <a:endParaRPr lang="en-US" dirty="0">
                        <a:latin typeface="Calibri" panose="020F0502020204030204" pitchFamily="34" charset="0"/>
                      </a:endParaRPr>
                    </a:p>
                  </a:txBody>
                  <a:tcPr/>
                </a:tc>
                <a:tc vMerge="1">
                  <a:txBody>
                    <a:bodyPr/>
                    <a:lstStyle/>
                    <a:p>
                      <a:endParaRPr lang="en-US"/>
                    </a:p>
                  </a:txBody>
                  <a:tcPr/>
                </a:tc>
                <a:extLst>
                  <a:ext uri="{0D108BD9-81ED-4DB2-BD59-A6C34878D82A}">
                    <a16:rowId xmlns:a16="http://schemas.microsoft.com/office/drawing/2014/main" val="4188818051"/>
                  </a:ext>
                </a:extLst>
              </a:tr>
            </a:tbl>
          </a:graphicData>
        </a:graphic>
      </p:graphicFrame>
      <p:sp>
        <p:nvSpPr>
          <p:cNvPr id="2" name="Rectangle 1"/>
          <p:cNvSpPr/>
          <p:nvPr/>
        </p:nvSpPr>
        <p:spPr>
          <a:xfrm>
            <a:off x="0" y="1828800"/>
            <a:ext cx="7924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0" y="2819400"/>
            <a:ext cx="7924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0" y="2286000"/>
            <a:ext cx="7924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0" y="3352800"/>
            <a:ext cx="7924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886200"/>
            <a:ext cx="7924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4419600"/>
            <a:ext cx="7924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0" y="4954859"/>
            <a:ext cx="7924800" cy="531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5486400"/>
            <a:ext cx="7924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2465328" y="6564868"/>
            <a:ext cx="3249672" cy="369332"/>
          </a:xfrm>
          <a:prstGeom prst="rect">
            <a:avLst/>
          </a:prstGeom>
          <a:noFill/>
        </p:spPr>
        <p:txBody>
          <a:bodyPr wrap="none" rtlCol="0">
            <a:spAutoFit/>
          </a:bodyPr>
          <a:lstStyle/>
          <a:p>
            <a:r>
              <a:rPr lang="en-US" dirty="0" smtClean="0"/>
              <a:t>Copyright Anitesh Barua </a:t>
            </a:r>
            <a:r>
              <a:rPr lang="en-US" dirty="0" smtClean="0"/>
              <a:t>2018</a:t>
            </a:r>
            <a:endParaRPr lang="en-US" dirty="0"/>
          </a:p>
        </p:txBody>
      </p:sp>
      <p:sp>
        <p:nvSpPr>
          <p:cNvPr id="14" name="Rectangle 13"/>
          <p:cNvSpPr/>
          <p:nvPr/>
        </p:nvSpPr>
        <p:spPr>
          <a:xfrm>
            <a:off x="0" y="5943600"/>
            <a:ext cx="7924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5018232"/>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grpId="0" nodeType="click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
                                          </p:val>
                                        </p:tav>
                                      </p:tavLst>
                                    </p:anim>
                                    <p:anim calcmode="lin" valueType="num">
                                      <p:cBhvr additive="base">
                                        <p:cTn id="11" dur="500"/>
                                        <p:tgtEl>
                                          <p:spTgt spid="7"/>
                                        </p:tgtEl>
                                        <p:attrNameLst>
                                          <p:attrName>ppt_y</p:attrName>
                                        </p:attrNameLst>
                                      </p:cBhvr>
                                      <p:tavLst>
                                        <p:tav tm="0">
                                          <p:val>
                                            <p:strVal val="ppt_y"/>
                                          </p:val>
                                        </p:tav>
                                        <p:tav tm="100000">
                                          <p:val>
                                            <p:strVal val="1+ppt_h/2"/>
                                          </p:val>
                                        </p:tav>
                                      </p:tavLst>
                                    </p:anim>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xit" presetSubtype="21" fill="hold" grpId="0" nodeType="clickEffect">
                                  <p:stCondLst>
                                    <p:cond delay="0"/>
                                  </p:stCondLst>
                                  <p:childTnLst>
                                    <p:animEffect transition="out" filter="barn(inVertical)">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5" presetClass="exit" presetSubtype="0" fill="hold" grpId="0" nodeType="clickEffect">
                                  <p:stCondLst>
                                    <p:cond delay="0"/>
                                  </p:stCondLst>
                                  <p:childTnLst>
                                    <p:animEffect transition="out" filter="fade">
                                      <p:cBhvr>
                                        <p:cTn id="30" dur="2000"/>
                                        <p:tgtEl>
                                          <p:spTgt spid="10"/>
                                        </p:tgtEl>
                                      </p:cBhvr>
                                    </p:animEffect>
                                    <p:anim calcmode="lin" valueType="num">
                                      <p:cBhvr>
                                        <p:cTn id="31" dur="2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2" dur="2000"/>
                                        <p:tgtEl>
                                          <p:spTgt spid="10"/>
                                        </p:tgtEl>
                                        <p:attrNameLst>
                                          <p:attrName>ppt_h</p:attrName>
                                        </p:attrNameLst>
                                      </p:cBhvr>
                                      <p:tavLst>
                                        <p:tav tm="0">
                                          <p:val>
                                            <p:strVal val="ppt_h"/>
                                          </p:val>
                                        </p:tav>
                                        <p:tav tm="100000">
                                          <p:val>
                                            <p:strVal val="ppt_h"/>
                                          </p:val>
                                        </p:tav>
                                      </p:tavLst>
                                    </p:anim>
                                    <p:set>
                                      <p:cBhvr>
                                        <p:cTn id="33" dur="1" fill="hold">
                                          <p:stCondLst>
                                            <p:cond delay="1999"/>
                                          </p:stCondLst>
                                        </p:cTn>
                                        <p:tgtEl>
                                          <p:spTgt spid="1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2" presetClass="exit" presetSubtype="0" fill="hold" grpId="0" nodeType="clickEffect">
                                  <p:stCondLst>
                                    <p:cond delay="0"/>
                                  </p:stCondLst>
                                  <p:childTnLst>
                                    <p:animEffect transition="out" filter="fade">
                                      <p:cBhvr>
                                        <p:cTn id="37" dur="1000"/>
                                        <p:tgtEl>
                                          <p:spTgt spid="11"/>
                                        </p:tgtEl>
                                      </p:cBhvr>
                                    </p:animEffect>
                                    <p:anim calcmode="lin" valueType="num">
                                      <p:cBhvr>
                                        <p:cTn id="38" dur="1000"/>
                                        <p:tgtEl>
                                          <p:spTgt spid="11"/>
                                        </p:tgtEl>
                                        <p:attrNameLst>
                                          <p:attrName>ppt_x</p:attrName>
                                        </p:attrNameLst>
                                      </p:cBhvr>
                                      <p:tavLst>
                                        <p:tav tm="0">
                                          <p:val>
                                            <p:strVal val="ppt_x"/>
                                          </p:val>
                                        </p:tav>
                                        <p:tav tm="100000">
                                          <p:val>
                                            <p:strVal val="ppt_x"/>
                                          </p:val>
                                        </p:tav>
                                      </p:tavLst>
                                    </p:anim>
                                    <p:anim calcmode="lin" valueType="num">
                                      <p:cBhvr>
                                        <p:cTn id="39" dur="1000"/>
                                        <p:tgtEl>
                                          <p:spTgt spid="11"/>
                                        </p:tgtEl>
                                        <p:attrNameLst>
                                          <p:attrName>ppt_y</p:attrName>
                                        </p:attrNameLst>
                                      </p:cBhvr>
                                      <p:tavLst>
                                        <p:tav tm="0">
                                          <p:val>
                                            <p:strVal val="ppt_y"/>
                                          </p:val>
                                        </p:tav>
                                        <p:tav tm="100000">
                                          <p:val>
                                            <p:strVal val="ppt_y+.1"/>
                                          </p:val>
                                        </p:tav>
                                      </p:tavLst>
                                    </p:anim>
                                    <p:set>
                                      <p:cBhvr>
                                        <p:cTn id="40" dur="1" fill="hold">
                                          <p:stCondLst>
                                            <p:cond delay="9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P spid="10" grpId="0" animBg="1"/>
      <p:bldP spid="11" grpId="0" animBg="1"/>
      <p:bldP spid="12"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543800" cy="1295400"/>
          </a:xfrm>
        </p:spPr>
        <p:txBody>
          <a:bodyPr/>
          <a:lstStyle/>
          <a:p>
            <a:r>
              <a:rPr lang="en-US" sz="3200" dirty="0" smtClean="0"/>
              <a:t>Real-time Assessment of Sentiment &amp; Opinion: The “Oops” Tweets</a:t>
            </a:r>
            <a:endParaRPr lang="en-US" sz="3200" dirty="0"/>
          </a:p>
        </p:txBody>
      </p:sp>
      <p:pic>
        <p:nvPicPr>
          <p:cNvPr id="82946" name="Picture 2"/>
          <p:cNvPicPr>
            <a:picLocks noChangeAspect="1" noChangeArrowheads="1"/>
          </p:cNvPicPr>
          <p:nvPr/>
        </p:nvPicPr>
        <p:blipFill>
          <a:blip r:embed="rId2" cstate="print"/>
          <a:srcRect/>
          <a:stretch>
            <a:fillRect/>
          </a:stretch>
        </p:blipFill>
        <p:spPr bwMode="auto">
          <a:xfrm>
            <a:off x="179187" y="1219200"/>
            <a:ext cx="8583813" cy="5334000"/>
          </a:xfrm>
          <a:prstGeom prst="rect">
            <a:avLst/>
          </a:prstGeom>
          <a:noFill/>
          <a:ln w="9525">
            <a:noFill/>
            <a:miter lim="800000"/>
            <a:headEnd/>
            <a:tailEnd/>
          </a:ln>
        </p:spPr>
      </p:pic>
      <p:sp>
        <p:nvSpPr>
          <p:cNvPr id="4" name="TextBox 3"/>
          <p:cNvSpPr txBox="1"/>
          <p:nvPr/>
        </p:nvSpPr>
        <p:spPr>
          <a:xfrm>
            <a:off x="2133600" y="6477000"/>
            <a:ext cx="3540521" cy="369332"/>
          </a:xfrm>
          <a:prstGeom prst="rect">
            <a:avLst/>
          </a:prstGeom>
          <a:noFill/>
        </p:spPr>
        <p:txBody>
          <a:bodyPr wrap="none" rtlCol="0">
            <a:spAutoFit/>
          </a:bodyPr>
          <a:lstStyle/>
          <a:p>
            <a:r>
              <a:rPr lang="en-US" dirty="0" smtClean="0"/>
              <a:t>Source: April Underwood, Twitter</a:t>
            </a:r>
            <a:endParaRPr lang="en-US" dirty="0"/>
          </a:p>
        </p:txBody>
      </p:sp>
    </p:spTree>
    <p:extLst>
      <p:ext uri="{BB962C8B-B14F-4D97-AF65-F5344CB8AC3E}">
        <p14:creationId xmlns:p14="http://schemas.microsoft.com/office/powerpoint/2010/main" val="2684729232"/>
      </p:ext>
    </p:extLst>
  </p:cSld>
  <p:clrMapOvr>
    <a:masterClrMapping/>
  </p:clrMapOvr>
  <p:transition>
    <p:pull dir="l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7543800" cy="1295400"/>
          </a:xfrm>
        </p:spPr>
        <p:txBody>
          <a:bodyPr/>
          <a:lstStyle/>
          <a:p>
            <a:r>
              <a:rPr lang="en-US" dirty="0" smtClean="0"/>
              <a:t>Tweets, Re-tweets: What do They Say?</a:t>
            </a:r>
            <a:endParaRPr lang="en-US" dirty="0"/>
          </a:p>
        </p:txBody>
      </p:sp>
      <p:pic>
        <p:nvPicPr>
          <p:cNvPr id="69634" name="Picture 2" descr="http://www.newscientist.com/blogs/onepercent/2011/11/17/occupy_larger.jpg"/>
          <p:cNvPicPr>
            <a:picLocks noChangeAspect="1" noChangeArrowheads="1"/>
          </p:cNvPicPr>
          <p:nvPr/>
        </p:nvPicPr>
        <p:blipFill>
          <a:blip r:embed="rId2" cstate="print"/>
          <a:srcRect/>
          <a:stretch>
            <a:fillRect/>
          </a:stretch>
        </p:blipFill>
        <p:spPr bwMode="auto">
          <a:xfrm>
            <a:off x="457200" y="1414910"/>
            <a:ext cx="7499350" cy="5366890"/>
          </a:xfrm>
          <a:prstGeom prst="rect">
            <a:avLst/>
          </a:prstGeom>
          <a:noFill/>
        </p:spPr>
      </p:pic>
      <p:sp>
        <p:nvSpPr>
          <p:cNvPr id="6" name="TextBox 5"/>
          <p:cNvSpPr txBox="1"/>
          <p:nvPr/>
        </p:nvSpPr>
        <p:spPr>
          <a:xfrm>
            <a:off x="76200" y="6477000"/>
            <a:ext cx="3352264" cy="369332"/>
          </a:xfrm>
          <a:prstGeom prst="rect">
            <a:avLst/>
          </a:prstGeom>
          <a:noFill/>
        </p:spPr>
        <p:txBody>
          <a:bodyPr wrap="none" rtlCol="0">
            <a:spAutoFit/>
          </a:bodyPr>
          <a:lstStyle/>
          <a:p>
            <a:r>
              <a:rPr lang="en-US" dirty="0" smtClean="0"/>
              <a:t>Source: www.newscientist.com</a:t>
            </a:r>
            <a:endParaRPr lang="en-US" dirty="0"/>
          </a:p>
        </p:txBody>
      </p:sp>
      <p:sp>
        <p:nvSpPr>
          <p:cNvPr id="5" name="Rounded Rectangle 4"/>
          <p:cNvSpPr/>
          <p:nvPr/>
        </p:nvSpPr>
        <p:spPr>
          <a:xfrm>
            <a:off x="1524000" y="5562600"/>
            <a:ext cx="2286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914400" y="5791200"/>
            <a:ext cx="2286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p:cNvSpPr/>
          <p:nvPr/>
        </p:nvSpPr>
        <p:spPr>
          <a:xfrm>
            <a:off x="3505200" y="4495800"/>
            <a:ext cx="2286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8952554"/>
      </p:ext>
    </p:extLst>
  </p:cSld>
  <p:clrMapOvr>
    <a:masterClrMapping/>
  </p:clrMapOvr>
  <p:transition>
    <p:pull dir="l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543800" cy="1295400"/>
          </a:xfrm>
        </p:spPr>
        <p:txBody>
          <a:bodyPr/>
          <a:lstStyle/>
          <a:p>
            <a:r>
              <a:rPr lang="en-US" sz="3600" dirty="0" smtClean="0"/>
              <a:t>How is This Different From the Previous Network?</a:t>
            </a:r>
            <a:endParaRPr lang="en-US" sz="3600" dirty="0"/>
          </a:p>
        </p:txBody>
      </p:sp>
      <p:pic>
        <p:nvPicPr>
          <p:cNvPr id="81922" name="Picture 2" descr="http://www.newscientist.com/blogs/onepercent/2011/11/17/teaparty_larger.jpg"/>
          <p:cNvPicPr>
            <a:picLocks noChangeAspect="1" noChangeArrowheads="1"/>
          </p:cNvPicPr>
          <p:nvPr/>
        </p:nvPicPr>
        <p:blipFill>
          <a:blip r:embed="rId2" cstate="print"/>
          <a:srcRect/>
          <a:stretch>
            <a:fillRect/>
          </a:stretch>
        </p:blipFill>
        <p:spPr bwMode="auto">
          <a:xfrm>
            <a:off x="196850" y="1218449"/>
            <a:ext cx="7880350" cy="5639551"/>
          </a:xfrm>
          <a:prstGeom prst="rect">
            <a:avLst/>
          </a:prstGeom>
          <a:noFill/>
        </p:spPr>
      </p:pic>
      <p:sp>
        <p:nvSpPr>
          <p:cNvPr id="4" name="TextBox 3"/>
          <p:cNvSpPr txBox="1"/>
          <p:nvPr/>
        </p:nvSpPr>
        <p:spPr>
          <a:xfrm>
            <a:off x="76200" y="6477000"/>
            <a:ext cx="3352264" cy="369332"/>
          </a:xfrm>
          <a:prstGeom prst="rect">
            <a:avLst/>
          </a:prstGeom>
          <a:noFill/>
        </p:spPr>
        <p:txBody>
          <a:bodyPr wrap="none" rtlCol="0">
            <a:spAutoFit/>
          </a:bodyPr>
          <a:lstStyle/>
          <a:p>
            <a:r>
              <a:rPr lang="en-US" dirty="0" smtClean="0"/>
              <a:t>Source: www.newscientist.com</a:t>
            </a:r>
            <a:endParaRPr lang="en-US" dirty="0"/>
          </a:p>
        </p:txBody>
      </p:sp>
      <p:sp>
        <p:nvSpPr>
          <p:cNvPr id="5" name="Rounded Rectangle 4"/>
          <p:cNvSpPr/>
          <p:nvPr/>
        </p:nvSpPr>
        <p:spPr>
          <a:xfrm>
            <a:off x="1524000" y="2514600"/>
            <a:ext cx="3048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6019800" y="5715000"/>
            <a:ext cx="2286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733800" y="5181600"/>
            <a:ext cx="2286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9872803"/>
      </p:ext>
    </p:extLst>
  </p:cSld>
  <p:clrMapOvr>
    <a:masterClrMapping/>
  </p:clrMapOvr>
  <p:transition>
    <p:pull dir="l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82000" cy="1143000"/>
          </a:xfrm>
        </p:spPr>
        <p:txBody>
          <a:bodyPr>
            <a:noAutofit/>
          </a:bodyPr>
          <a:lstStyle/>
          <a:p>
            <a:r>
              <a:rPr lang="en-US" sz="2800" dirty="0"/>
              <a:t>6</a:t>
            </a:r>
            <a:r>
              <a:rPr lang="en-US" sz="2800" dirty="0" smtClean="0"/>
              <a:t>. Knowledge Discovery from Social Media</a:t>
            </a:r>
            <a:endParaRPr lang="en-US" sz="2800" dirty="0"/>
          </a:p>
        </p:txBody>
      </p:sp>
      <p:sp>
        <p:nvSpPr>
          <p:cNvPr id="3" name="Content Placeholder 2"/>
          <p:cNvSpPr>
            <a:spLocks noGrp="1"/>
          </p:cNvSpPr>
          <p:nvPr>
            <p:ph idx="1"/>
          </p:nvPr>
        </p:nvSpPr>
        <p:spPr>
          <a:xfrm>
            <a:off x="457200" y="1295400"/>
            <a:ext cx="8229600" cy="4525963"/>
          </a:xfrm>
        </p:spPr>
        <p:txBody>
          <a:bodyPr>
            <a:normAutofit/>
          </a:bodyPr>
          <a:lstStyle/>
          <a:p>
            <a:r>
              <a:rPr lang="en-US" sz="2800" dirty="0" smtClean="0">
                <a:latin typeface="Calibri" pitchFamily="34" charset="0"/>
              </a:rPr>
              <a:t>User generated content (UGC) can reveal new insights about brands, products &amp; events</a:t>
            </a:r>
          </a:p>
          <a:p>
            <a:pPr lvl="1"/>
            <a:r>
              <a:rPr lang="en-US" sz="2400" dirty="0" smtClean="0">
                <a:latin typeface="Calibri" pitchFamily="34" charset="0"/>
              </a:rPr>
              <a:t>E.g., do people associate Uber with lack of safety?</a:t>
            </a:r>
          </a:p>
          <a:p>
            <a:pPr lvl="1"/>
            <a:r>
              <a:rPr lang="en-US" sz="2400" dirty="0" smtClean="0">
                <a:latin typeface="Calibri" pitchFamily="34" charset="0"/>
              </a:rPr>
              <a:t>To what extent did consumers associate Gap (or Coke) with diversity after their unique ads?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4332287"/>
            <a:ext cx="3156100" cy="1992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4419600"/>
            <a:ext cx="3736182" cy="1986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846328" y="6477000"/>
            <a:ext cx="3249672" cy="369332"/>
          </a:xfrm>
          <a:prstGeom prst="rect">
            <a:avLst/>
          </a:prstGeom>
          <a:noFill/>
        </p:spPr>
        <p:txBody>
          <a:bodyPr wrap="none" rtlCol="0">
            <a:spAutoFit/>
          </a:bodyPr>
          <a:lstStyle/>
          <a:p>
            <a:r>
              <a:rPr lang="en-US" dirty="0" smtClean="0"/>
              <a:t>Copyright Anitesh Barua </a:t>
            </a:r>
            <a:r>
              <a:rPr lang="en-US" dirty="0" smtClean="0"/>
              <a:t>2018</a:t>
            </a:r>
            <a:endParaRPr lang="en-US" dirty="0"/>
          </a:p>
        </p:txBody>
      </p:sp>
    </p:spTree>
    <p:extLst>
      <p:ext uri="{BB962C8B-B14F-4D97-AF65-F5344CB8AC3E}">
        <p14:creationId xmlns:p14="http://schemas.microsoft.com/office/powerpoint/2010/main" val="271823673"/>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7</a:t>
            </a:r>
            <a:r>
              <a:rPr lang="en-US" dirty="0" smtClean="0"/>
              <a:t>. Can We Predict Business Outcomes from Social Mentions?</a:t>
            </a:r>
            <a:endParaRPr lang="en-US" dirty="0"/>
          </a:p>
        </p:txBody>
      </p:sp>
      <p:sp>
        <p:nvSpPr>
          <p:cNvPr id="3" name="Content Placeholder 2"/>
          <p:cNvSpPr>
            <a:spLocks noGrp="1"/>
          </p:cNvSpPr>
          <p:nvPr>
            <p:ph idx="1"/>
          </p:nvPr>
        </p:nvSpPr>
        <p:spPr>
          <a:xfrm>
            <a:off x="304800" y="1719263"/>
            <a:ext cx="8229600" cy="4411662"/>
          </a:xfrm>
        </p:spPr>
        <p:txBody>
          <a:bodyPr/>
          <a:lstStyle/>
          <a:p>
            <a:r>
              <a:rPr lang="en-US" sz="2400" dirty="0" smtClean="0">
                <a:latin typeface="Calibri" panose="020F0502020204030204" pitchFamily="34" charset="0"/>
              </a:rPr>
              <a:t>E.g., use sentiment, key themes, volume, etc. to predict </a:t>
            </a:r>
          </a:p>
          <a:p>
            <a:r>
              <a:rPr lang="en-US" sz="2400" dirty="0" smtClean="0">
                <a:latin typeface="Calibri" panose="020F0502020204030204" pitchFamily="34" charset="0"/>
              </a:rPr>
              <a:t>Brand switching</a:t>
            </a:r>
          </a:p>
          <a:p>
            <a:r>
              <a:rPr lang="en-US" sz="2400" dirty="0" smtClean="0">
                <a:latin typeface="Calibri" panose="020F0502020204030204" pitchFamily="34" charset="0"/>
              </a:rPr>
              <a:t>Customer ratings &amp; recommendation</a:t>
            </a:r>
          </a:p>
          <a:p>
            <a:r>
              <a:rPr lang="en-US" sz="2400" dirty="0" smtClean="0">
                <a:latin typeface="Calibri" panose="020F0502020204030204" pitchFamily="34" charset="0"/>
              </a:rPr>
              <a:t>Box office revenues</a:t>
            </a:r>
          </a:p>
          <a:p>
            <a:r>
              <a:rPr lang="en-US" sz="2400" dirty="0" smtClean="0">
                <a:latin typeface="Calibri" panose="020F0502020204030204" pitchFamily="34" charset="0"/>
              </a:rPr>
              <a:t>Stock price movements</a:t>
            </a:r>
          </a:p>
          <a:p>
            <a:r>
              <a:rPr lang="en-US" sz="2400" dirty="0" smtClean="0">
                <a:latin typeface="Calibri" panose="020F0502020204030204" pitchFamily="34" charset="0"/>
              </a:rPr>
              <a:t>Inventory requirements</a:t>
            </a:r>
          </a:p>
          <a:p>
            <a:r>
              <a:rPr lang="en-US" sz="2400" dirty="0" smtClean="0">
                <a:latin typeface="Calibri" panose="020F0502020204030204" pitchFamily="34" charset="0"/>
              </a:rPr>
              <a:t>Need suitable metrics</a:t>
            </a:r>
          </a:p>
          <a:p>
            <a:pPr lvl="1"/>
            <a:endParaRPr lang="en-US" dirty="0" smtClean="0">
              <a:latin typeface="Calibri" panose="020F0502020204030204" pitchFamily="34" charset="0"/>
            </a:endParaRPr>
          </a:p>
          <a:p>
            <a:endParaRPr lang="en-US" dirty="0">
              <a:latin typeface="Calibri" panose="020F0502020204030204" pitchFamily="34" charset="0"/>
            </a:endParaRPr>
          </a:p>
        </p:txBody>
      </p:sp>
      <p:sp>
        <p:nvSpPr>
          <p:cNvPr id="4" name="TextBox 3"/>
          <p:cNvSpPr txBox="1"/>
          <p:nvPr/>
        </p:nvSpPr>
        <p:spPr>
          <a:xfrm>
            <a:off x="2819400" y="6477000"/>
            <a:ext cx="3249672" cy="369332"/>
          </a:xfrm>
          <a:prstGeom prst="rect">
            <a:avLst/>
          </a:prstGeom>
          <a:noFill/>
        </p:spPr>
        <p:txBody>
          <a:bodyPr wrap="none" rtlCol="0">
            <a:spAutoFit/>
          </a:bodyPr>
          <a:lstStyle/>
          <a:p>
            <a:r>
              <a:rPr lang="en-US" dirty="0" smtClean="0"/>
              <a:t>Copyright Anitesh Barua </a:t>
            </a:r>
            <a:r>
              <a:rPr lang="en-US" dirty="0" smtClean="0"/>
              <a:t>2018</a:t>
            </a:r>
            <a:endParaRPr lang="en-US" dirty="0"/>
          </a:p>
        </p:txBody>
      </p:sp>
    </p:spTree>
    <p:extLst>
      <p:ext uri="{BB962C8B-B14F-4D97-AF65-F5344CB8AC3E}">
        <p14:creationId xmlns:p14="http://schemas.microsoft.com/office/powerpoint/2010/main" val="1793328098"/>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543800" cy="1295400"/>
          </a:xfrm>
        </p:spPr>
        <p:txBody>
          <a:bodyPr/>
          <a:lstStyle/>
          <a:p>
            <a:r>
              <a:rPr lang="en-US" dirty="0" smtClean="0"/>
              <a:t>Takeaways</a:t>
            </a:r>
            <a:endParaRPr lang="en-US" dirty="0"/>
          </a:p>
        </p:txBody>
      </p:sp>
      <p:sp>
        <p:nvSpPr>
          <p:cNvPr id="4" name="Content Placeholder 3"/>
          <p:cNvSpPr>
            <a:spLocks noGrp="1"/>
          </p:cNvSpPr>
          <p:nvPr>
            <p:ph idx="1"/>
          </p:nvPr>
        </p:nvSpPr>
        <p:spPr>
          <a:xfrm>
            <a:off x="457200" y="1608138"/>
            <a:ext cx="8229600" cy="4411662"/>
          </a:xfrm>
        </p:spPr>
        <p:txBody>
          <a:bodyPr/>
          <a:lstStyle/>
          <a:p>
            <a:r>
              <a:rPr lang="en-US" sz="2400" dirty="0" smtClean="0">
                <a:latin typeface="Calibri" panose="020F0502020204030204" pitchFamily="34" charset="0"/>
              </a:rPr>
              <a:t>Platform based conversations create new opportunities for business</a:t>
            </a:r>
          </a:p>
          <a:p>
            <a:r>
              <a:rPr lang="en-US" sz="2400" dirty="0" smtClean="0">
                <a:latin typeface="Calibri" panose="020F0502020204030204" pitchFamily="34" charset="0"/>
              </a:rPr>
              <a:t>Observe, engage &amp; discover</a:t>
            </a:r>
          </a:p>
          <a:p>
            <a:pPr lvl="1"/>
            <a:r>
              <a:rPr lang="en-US" sz="2000" dirty="0" smtClean="0">
                <a:latin typeface="Calibri" panose="020F0502020204030204" pitchFamily="34" charset="0"/>
              </a:rPr>
              <a:t>Not just ‘a’ customer but customers embedded their social networks</a:t>
            </a:r>
          </a:p>
          <a:p>
            <a:pPr lvl="1"/>
            <a:r>
              <a:rPr lang="en-US" sz="2000" dirty="0" smtClean="0">
                <a:latin typeface="Calibri" panose="020F0502020204030204" pitchFamily="34" charset="0"/>
              </a:rPr>
              <a:t>Individual </a:t>
            </a:r>
            <a:r>
              <a:rPr lang="en-US" sz="2000" i="1" dirty="0" smtClean="0">
                <a:latin typeface="Calibri" panose="020F0502020204030204" pitchFamily="34" charset="0"/>
              </a:rPr>
              <a:t>CLV</a:t>
            </a:r>
            <a:r>
              <a:rPr lang="en-US" sz="2000" dirty="0" smtClean="0">
                <a:latin typeface="Calibri" panose="020F0502020204030204" pitchFamily="34" charset="0"/>
              </a:rPr>
              <a:t> to </a:t>
            </a:r>
            <a:r>
              <a:rPr lang="en-US" sz="2000" i="1" dirty="0" smtClean="0">
                <a:latin typeface="Calibri" panose="020F0502020204030204" pitchFamily="34" charset="0"/>
              </a:rPr>
              <a:t>CIV</a:t>
            </a:r>
            <a:r>
              <a:rPr lang="en-US" sz="2000" dirty="0" smtClean="0">
                <a:latin typeface="Calibri" panose="020F0502020204030204" pitchFamily="34" charset="0"/>
              </a:rPr>
              <a:t> and </a:t>
            </a:r>
            <a:r>
              <a:rPr lang="en-US" sz="2000" i="1" dirty="0" smtClean="0">
                <a:latin typeface="Calibri" panose="020F0502020204030204" pitchFamily="34" charset="0"/>
              </a:rPr>
              <a:t>CNLV</a:t>
            </a:r>
          </a:p>
          <a:p>
            <a:r>
              <a:rPr lang="en-US" sz="2400" dirty="0" smtClean="0">
                <a:latin typeface="Calibri" panose="020F0502020204030204" pitchFamily="34" charset="0"/>
              </a:rPr>
              <a:t>Uniqueness of social data and new methods to visualize, explore and analyze</a:t>
            </a:r>
          </a:p>
          <a:p>
            <a:endParaRPr lang="en-US" sz="2400" dirty="0" smtClean="0">
              <a:latin typeface="Calibri" panose="020F0502020204030204" pitchFamily="34" charset="0"/>
            </a:endParaRPr>
          </a:p>
          <a:p>
            <a:endParaRPr lang="en-US" dirty="0" smtClean="0">
              <a:latin typeface="Calibri" panose="020F0502020204030204" pitchFamily="34" charset="0"/>
            </a:endParaRPr>
          </a:p>
          <a:p>
            <a:endParaRPr lang="en-US" dirty="0">
              <a:latin typeface="Calibri" panose="020F0502020204030204" pitchFamily="34" charset="0"/>
            </a:endParaRPr>
          </a:p>
        </p:txBody>
      </p:sp>
      <p:sp>
        <p:nvSpPr>
          <p:cNvPr id="5" name="TextBox 4"/>
          <p:cNvSpPr txBox="1"/>
          <p:nvPr/>
        </p:nvSpPr>
        <p:spPr>
          <a:xfrm>
            <a:off x="2819400" y="6477000"/>
            <a:ext cx="3249672" cy="369332"/>
          </a:xfrm>
          <a:prstGeom prst="rect">
            <a:avLst/>
          </a:prstGeom>
          <a:noFill/>
        </p:spPr>
        <p:txBody>
          <a:bodyPr wrap="none" rtlCol="0">
            <a:spAutoFit/>
          </a:bodyPr>
          <a:lstStyle/>
          <a:p>
            <a:r>
              <a:rPr lang="en-US" dirty="0" smtClean="0"/>
              <a:t>Copyright Anitesh Barua </a:t>
            </a:r>
            <a:r>
              <a:rPr lang="en-US" dirty="0" smtClean="0"/>
              <a:t>2018</a:t>
            </a:r>
            <a:endParaRPr lang="en-US" dirty="0"/>
          </a:p>
        </p:txBody>
      </p:sp>
    </p:spTree>
    <p:extLst>
      <p:ext uri="{BB962C8B-B14F-4D97-AF65-F5344CB8AC3E}">
        <p14:creationId xmlns:p14="http://schemas.microsoft.com/office/powerpoint/2010/main" val="78192096"/>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7772400" cy="1295400"/>
          </a:xfrm>
        </p:spPr>
        <p:txBody>
          <a:bodyPr/>
          <a:lstStyle/>
          <a:p>
            <a:r>
              <a:rPr lang="en-US" sz="2800" dirty="0" smtClean="0"/>
              <a:t>Tools </a:t>
            </a:r>
            <a:r>
              <a:rPr lang="en-US" sz="2800" dirty="0" smtClean="0"/>
              <a:t>to </a:t>
            </a:r>
            <a:r>
              <a:rPr lang="en-US" sz="2800" dirty="0" smtClean="0"/>
              <a:t>Collect &amp; Analyze Social Mentions</a:t>
            </a:r>
            <a:endParaRPr lang="en-US" sz="2800" dirty="0"/>
          </a:p>
        </p:txBody>
      </p:sp>
      <p:sp>
        <p:nvSpPr>
          <p:cNvPr id="3" name="Content Placeholder 2"/>
          <p:cNvSpPr>
            <a:spLocks noGrp="1"/>
          </p:cNvSpPr>
          <p:nvPr>
            <p:ph idx="1"/>
          </p:nvPr>
        </p:nvSpPr>
        <p:spPr>
          <a:xfrm>
            <a:off x="152400" y="838200"/>
            <a:ext cx="8382000" cy="4411662"/>
          </a:xfrm>
        </p:spPr>
        <p:txBody>
          <a:bodyPr/>
          <a:lstStyle/>
          <a:p>
            <a:r>
              <a:rPr lang="en-US" sz="2400" dirty="0" smtClean="0">
                <a:latin typeface="Calibri" panose="020F0502020204030204" pitchFamily="34" charset="0"/>
              </a:rPr>
              <a:t>Strongly recommend PythonAnywhere.com (cloud service)</a:t>
            </a:r>
          </a:p>
          <a:p>
            <a:pPr lvl="1"/>
            <a:r>
              <a:rPr lang="en-US" sz="2000" dirty="0" smtClean="0">
                <a:latin typeface="Calibri" panose="020F0502020204030204" pitchFamily="34" charset="0"/>
              </a:rPr>
              <a:t>$5/month, may be able to get it for $1/month</a:t>
            </a:r>
          </a:p>
          <a:p>
            <a:pPr lvl="1"/>
            <a:r>
              <a:rPr lang="en-US" sz="2000" dirty="0" smtClean="0">
                <a:latin typeface="Calibri" panose="020F0502020204030204" pitchFamily="34" charset="0"/>
              </a:rPr>
              <a:t>No need to install Python on your computer</a:t>
            </a:r>
          </a:p>
          <a:p>
            <a:pPr lvl="1"/>
            <a:r>
              <a:rPr lang="en-US" sz="2000" dirty="0" smtClean="0">
                <a:latin typeface="Calibri" panose="020F0502020204030204" pitchFamily="34" charset="0"/>
              </a:rPr>
              <a:t>Faster processing (compared to the average laptop)</a:t>
            </a:r>
          </a:p>
          <a:p>
            <a:r>
              <a:rPr lang="en-US" sz="2400" dirty="0" smtClean="0">
                <a:latin typeface="Calibri" panose="020F0502020204030204" pitchFamily="34" charset="0"/>
              </a:rPr>
              <a:t>Data collection </a:t>
            </a:r>
            <a:r>
              <a:rPr lang="en-US" sz="2400" dirty="0" smtClean="0">
                <a:latin typeface="Calibri" panose="020F0502020204030204" pitchFamily="34" charset="0"/>
              </a:rPr>
              <a:t>tools: Python </a:t>
            </a:r>
            <a:r>
              <a:rPr lang="en-US" sz="2400" dirty="0" smtClean="0">
                <a:latin typeface="Calibri" panose="020F0502020204030204" pitchFamily="34" charset="0"/>
              </a:rPr>
              <a:t>scripts for Twitter, </a:t>
            </a:r>
            <a:r>
              <a:rPr lang="en-US" sz="2400" dirty="0" smtClean="0">
                <a:latin typeface="Calibri" panose="020F0502020204030204" pitchFamily="34" charset="0"/>
              </a:rPr>
              <a:t>WebScraper for most sites (e.g</a:t>
            </a:r>
            <a:r>
              <a:rPr lang="en-US" sz="2400" dirty="0">
                <a:latin typeface="Calibri" panose="020F0502020204030204" pitchFamily="34" charset="0"/>
              </a:rPr>
              <a:t>.</a:t>
            </a:r>
            <a:r>
              <a:rPr lang="en-US" sz="2400" dirty="0" smtClean="0">
                <a:latin typeface="Calibri" panose="020F0502020204030204" pitchFamily="34" charset="0"/>
              </a:rPr>
              <a:t>, Yelp.com, TripAdvisor.com, etc.), Youtube scraper, etc. </a:t>
            </a:r>
          </a:p>
          <a:p>
            <a:r>
              <a:rPr lang="en-US" sz="2400" dirty="0" smtClean="0">
                <a:latin typeface="Calibri" panose="020F0502020204030204" pitchFamily="34" charset="0"/>
              </a:rPr>
              <a:t>Social </a:t>
            </a:r>
            <a:r>
              <a:rPr lang="en-US" sz="2400" dirty="0">
                <a:latin typeface="Calibri" panose="020F0502020204030204" pitchFamily="34" charset="0"/>
              </a:rPr>
              <a:t>network analysis tools: </a:t>
            </a:r>
            <a:r>
              <a:rPr lang="en-US" sz="2400" dirty="0" err="1" smtClean="0">
                <a:latin typeface="Calibri" panose="020F0502020204030204" pitchFamily="34" charset="0"/>
              </a:rPr>
              <a:t>NodeXL</a:t>
            </a:r>
            <a:r>
              <a:rPr lang="en-US" sz="2400" dirty="0" smtClean="0">
                <a:latin typeface="Calibri" panose="020F0502020204030204" pitchFamily="34" charset="0"/>
              </a:rPr>
              <a:t>, Gephi, </a:t>
            </a:r>
            <a:r>
              <a:rPr lang="en-US" sz="2400" dirty="0" err="1" smtClean="0">
                <a:latin typeface="Calibri" panose="020F0502020204030204" pitchFamily="34" charset="0"/>
              </a:rPr>
              <a:t>Networkx</a:t>
            </a:r>
            <a:r>
              <a:rPr lang="en-US" sz="2400" dirty="0" smtClean="0">
                <a:latin typeface="Calibri" panose="020F0502020204030204" pitchFamily="34" charset="0"/>
              </a:rPr>
              <a:t>, </a:t>
            </a:r>
            <a:r>
              <a:rPr lang="en-US" sz="2400" dirty="0" smtClean="0">
                <a:latin typeface="Calibri" panose="020F0502020204030204" pitchFamily="34" charset="0"/>
              </a:rPr>
              <a:t>etc</a:t>
            </a:r>
            <a:r>
              <a:rPr lang="en-US" sz="2400" dirty="0" smtClean="0">
                <a:latin typeface="Calibri" panose="020F0502020204030204" pitchFamily="34" charset="0"/>
              </a:rPr>
              <a:t>.</a:t>
            </a:r>
          </a:p>
          <a:p>
            <a:r>
              <a:rPr lang="en-US" sz="2400" dirty="0" smtClean="0">
                <a:latin typeface="Calibri" panose="020F0502020204030204" pitchFamily="34" charset="0"/>
              </a:rPr>
              <a:t>Analyses &amp; visualization</a:t>
            </a:r>
            <a:r>
              <a:rPr lang="en-US" sz="2400" dirty="0" smtClean="0">
                <a:latin typeface="Calibri" panose="020F0502020204030204" pitchFamily="34" charset="0"/>
              </a:rPr>
              <a:t>: </a:t>
            </a:r>
            <a:r>
              <a:rPr lang="en-US" sz="2400" dirty="0" smtClean="0">
                <a:latin typeface="Calibri" panose="020F0502020204030204" pitchFamily="34" charset="0"/>
              </a:rPr>
              <a:t>Custom python scripts</a:t>
            </a:r>
            <a:endParaRPr lang="en-US" sz="2000" dirty="0" smtClean="0">
              <a:latin typeface="Calibri" panose="020F0502020204030204" pitchFamily="34" charset="0"/>
            </a:endParaRPr>
          </a:p>
          <a:p>
            <a:r>
              <a:rPr lang="en-US" sz="2400" dirty="0" smtClean="0">
                <a:latin typeface="Calibri" panose="020F0502020204030204" pitchFamily="34" charset="0"/>
              </a:rPr>
              <a:t>Sentiment analysis tools: SentiStrength, custom </a:t>
            </a:r>
            <a:r>
              <a:rPr lang="en-US" sz="2400" dirty="0" smtClean="0">
                <a:latin typeface="Calibri" panose="020F0502020204030204" pitchFamily="34" charset="0"/>
              </a:rPr>
              <a:t>Python scripts</a:t>
            </a:r>
            <a:endParaRPr lang="en-US" sz="2400" dirty="0" smtClean="0">
              <a:latin typeface="Calibri" panose="020F0502020204030204" pitchFamily="34" charset="0"/>
            </a:endParaRPr>
          </a:p>
          <a:p>
            <a:r>
              <a:rPr lang="en-US" sz="2400" dirty="0" smtClean="0">
                <a:latin typeface="Calibri" panose="020F0502020204030204" pitchFamily="34" charset="0"/>
              </a:rPr>
              <a:t>Text analytic </a:t>
            </a:r>
            <a:r>
              <a:rPr lang="en-US" sz="2400" dirty="0" smtClean="0">
                <a:latin typeface="Calibri" panose="020F0502020204030204" pitchFamily="34" charset="0"/>
              </a:rPr>
              <a:t>tools (for classification &amp; prediction): </a:t>
            </a:r>
            <a:r>
              <a:rPr lang="en-US" sz="2400" dirty="0" smtClean="0">
                <a:latin typeface="Calibri" panose="020F0502020204030204" pitchFamily="34" charset="0"/>
              </a:rPr>
              <a:t>LightSIDE, custom Python scripts</a:t>
            </a:r>
          </a:p>
          <a:p>
            <a:pPr marL="0" indent="0">
              <a:buNone/>
            </a:pPr>
            <a:endParaRPr lang="en-US" dirty="0" smtClean="0">
              <a:latin typeface="Calibri" panose="020F0502020204030204" pitchFamily="34" charset="0"/>
            </a:endParaRPr>
          </a:p>
          <a:p>
            <a:endParaRPr lang="en-US" dirty="0" smtClean="0">
              <a:latin typeface="Calibri" panose="020F0502020204030204" pitchFamily="34" charset="0"/>
            </a:endParaRPr>
          </a:p>
          <a:p>
            <a:endParaRPr lang="en-US" dirty="0">
              <a:latin typeface="Calibri" panose="020F0502020204030204" pitchFamily="34" charset="0"/>
            </a:endParaRPr>
          </a:p>
        </p:txBody>
      </p:sp>
      <p:sp>
        <p:nvSpPr>
          <p:cNvPr id="4" name="TextBox 3"/>
          <p:cNvSpPr txBox="1"/>
          <p:nvPr/>
        </p:nvSpPr>
        <p:spPr>
          <a:xfrm>
            <a:off x="2819400" y="6477000"/>
            <a:ext cx="3249672" cy="369332"/>
          </a:xfrm>
          <a:prstGeom prst="rect">
            <a:avLst/>
          </a:prstGeom>
          <a:noFill/>
        </p:spPr>
        <p:txBody>
          <a:bodyPr wrap="none" rtlCol="0">
            <a:spAutoFit/>
          </a:bodyPr>
          <a:lstStyle/>
          <a:p>
            <a:r>
              <a:rPr lang="en-US" dirty="0" smtClean="0"/>
              <a:t>Copyright Anitesh Barua </a:t>
            </a:r>
            <a:r>
              <a:rPr lang="en-US" dirty="0" smtClean="0"/>
              <a:t>2018</a:t>
            </a:r>
            <a:endParaRPr lang="en-US" dirty="0"/>
          </a:p>
        </p:txBody>
      </p:sp>
    </p:spTree>
    <p:extLst>
      <p:ext uri="{BB962C8B-B14F-4D97-AF65-F5344CB8AC3E}">
        <p14:creationId xmlns:p14="http://schemas.microsoft.com/office/powerpoint/2010/main" val="3366687464"/>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762000"/>
            <a:ext cx="8001000" cy="1295400"/>
          </a:xfrm>
        </p:spPr>
        <p:txBody>
          <a:bodyPr/>
          <a:lstStyle/>
          <a:p>
            <a:r>
              <a:rPr lang="en-US" sz="2400" dirty="0" smtClean="0"/>
              <a:t>The Untapped Potential of User Generated Content</a:t>
            </a:r>
            <a:endParaRPr lang="en-US" sz="24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3165081" cy="267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860281" y="4572000"/>
            <a:ext cx="1787919" cy="1600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Metrics, metrics &amp; more metrics</a:t>
            </a:r>
            <a:endParaRPr lang="en-US" sz="2400" b="1" dirty="0"/>
          </a:p>
        </p:txBody>
      </p:sp>
      <p:pic>
        <p:nvPicPr>
          <p:cNvPr id="9" name="Picture 2"/>
          <p:cNvPicPr>
            <a:picLocks noChangeAspect="1" noChangeArrowheads="1"/>
          </p:cNvPicPr>
          <p:nvPr/>
        </p:nvPicPr>
        <p:blipFill>
          <a:blip r:embed="rId3" cstate="print"/>
          <a:srcRect/>
          <a:stretch>
            <a:fillRect/>
          </a:stretch>
        </p:blipFill>
        <p:spPr bwMode="auto">
          <a:xfrm>
            <a:off x="3285649" y="685800"/>
            <a:ext cx="2810351" cy="2395075"/>
          </a:xfrm>
          <a:prstGeom prst="rect">
            <a:avLst/>
          </a:prstGeom>
          <a:noFill/>
          <a:ln w="9525">
            <a:noFill/>
            <a:miter lim="800000"/>
            <a:headEnd/>
            <a:tailEnd/>
          </a:ln>
        </p:spPr>
      </p:pic>
      <p:pic>
        <p:nvPicPr>
          <p:cNvPr id="1029" name="Picture 5" descr="http://www.business-clipart.com/business_clipart_images/businessman_giving_a_sales_presentation_predicting_increasing_sales_0521-1102-0822-3053_SMU.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1752600"/>
            <a:ext cx="2801469"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rot="17232232">
            <a:off x="3239031" y="3646893"/>
            <a:ext cx="1538977" cy="3841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Arrow 11"/>
          <p:cNvSpPr/>
          <p:nvPr/>
        </p:nvSpPr>
        <p:spPr>
          <a:xfrm rot="19934350">
            <a:off x="4367603" y="4128908"/>
            <a:ext cx="3752825" cy="37690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1981200" y="6477000"/>
            <a:ext cx="3249672" cy="369332"/>
          </a:xfrm>
          <a:prstGeom prst="rect">
            <a:avLst/>
          </a:prstGeom>
          <a:noFill/>
        </p:spPr>
        <p:txBody>
          <a:bodyPr wrap="none" rtlCol="0">
            <a:spAutoFit/>
          </a:bodyPr>
          <a:lstStyle/>
          <a:p>
            <a:r>
              <a:rPr lang="en-US" dirty="0" smtClean="0"/>
              <a:t>Copyright Anitesh Barua </a:t>
            </a:r>
            <a:r>
              <a:rPr lang="en-US" dirty="0" smtClean="0"/>
              <a:t>2018</a:t>
            </a:r>
            <a:endParaRPr lang="en-US" dirty="0"/>
          </a:p>
        </p:txBody>
      </p:sp>
      <p:sp>
        <p:nvSpPr>
          <p:cNvPr id="11" name="Right Arrow 10"/>
          <p:cNvSpPr/>
          <p:nvPr/>
        </p:nvSpPr>
        <p:spPr>
          <a:xfrm rot="317107">
            <a:off x="4324833" y="5528621"/>
            <a:ext cx="2776707" cy="41480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6096000" y="628471"/>
            <a:ext cx="1611339" cy="1077218"/>
          </a:xfrm>
          <a:prstGeom prst="rect">
            <a:avLst/>
          </a:prstGeom>
          <a:noFill/>
        </p:spPr>
        <p:txBody>
          <a:bodyPr wrap="none" rtlCol="0">
            <a:spAutoFit/>
          </a:bodyPr>
          <a:lstStyle/>
          <a:p>
            <a:r>
              <a:rPr lang="en-US" sz="1600" dirty="0" smtClean="0"/>
              <a:t>Obtain insights</a:t>
            </a:r>
            <a:r>
              <a:rPr lang="en-US" sz="1600" dirty="0" smtClean="0"/>
              <a:t>:</a:t>
            </a:r>
          </a:p>
          <a:p>
            <a:r>
              <a:rPr lang="en-US" sz="1600" dirty="0" smtClean="0"/>
              <a:t>Analyze brand </a:t>
            </a:r>
          </a:p>
          <a:p>
            <a:r>
              <a:rPr lang="en-US" sz="1600" dirty="0" smtClean="0"/>
              <a:t>&amp; product </a:t>
            </a:r>
          </a:p>
          <a:p>
            <a:r>
              <a:rPr lang="en-US" sz="1600" dirty="0" smtClean="0"/>
              <a:t>associations</a:t>
            </a:r>
            <a:endParaRPr lang="en-US" sz="1600" dirty="0"/>
          </a:p>
        </p:txBody>
      </p:sp>
      <p:sp>
        <p:nvSpPr>
          <p:cNvPr id="10" name="TextBox 9"/>
          <p:cNvSpPr txBox="1"/>
          <p:nvPr/>
        </p:nvSpPr>
        <p:spPr>
          <a:xfrm>
            <a:off x="5203099" y="3200400"/>
            <a:ext cx="2112101" cy="1077218"/>
          </a:xfrm>
          <a:prstGeom prst="rect">
            <a:avLst/>
          </a:prstGeom>
          <a:noFill/>
        </p:spPr>
        <p:txBody>
          <a:bodyPr wrap="square" rtlCol="0">
            <a:spAutoFit/>
          </a:bodyPr>
          <a:lstStyle/>
          <a:p>
            <a:r>
              <a:rPr lang="en-US" sz="1600" dirty="0" smtClean="0"/>
              <a:t>Predict: </a:t>
            </a:r>
          </a:p>
          <a:p>
            <a:r>
              <a:rPr lang="en-US" sz="1600" dirty="0" smtClean="0"/>
              <a:t>E.g., </a:t>
            </a:r>
            <a:r>
              <a:rPr lang="en-US" sz="1600" dirty="0" err="1" smtClean="0"/>
              <a:t>salesrank</a:t>
            </a:r>
            <a:r>
              <a:rPr lang="en-US" sz="1600" dirty="0" smtClean="0"/>
              <a:t>,</a:t>
            </a:r>
          </a:p>
          <a:p>
            <a:r>
              <a:rPr lang="en-US" sz="1600" dirty="0" smtClean="0"/>
              <a:t>retention</a:t>
            </a:r>
            <a:r>
              <a:rPr lang="en-US" sz="1600" dirty="0" smtClean="0"/>
              <a:t>, spend</a:t>
            </a:r>
            <a:r>
              <a:rPr lang="en-US" sz="1600" dirty="0" smtClean="0"/>
              <a:t>, </a:t>
            </a:r>
            <a:endParaRPr lang="en-US" sz="1600" dirty="0" smtClean="0"/>
          </a:p>
          <a:p>
            <a:r>
              <a:rPr lang="en-US" sz="1600" dirty="0" smtClean="0"/>
              <a:t>etc</a:t>
            </a:r>
            <a:r>
              <a:rPr lang="en-US" sz="1600" dirty="0" smtClean="0"/>
              <a:t>.</a:t>
            </a:r>
            <a:endParaRPr lang="en-US" sz="1600" dirty="0"/>
          </a:p>
        </p:txBody>
      </p:sp>
      <p:pic>
        <p:nvPicPr>
          <p:cNvPr id="1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82183" y="5531057"/>
            <a:ext cx="1961817" cy="1326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430492" y="6211669"/>
            <a:ext cx="1808508" cy="584775"/>
          </a:xfrm>
          <a:prstGeom prst="rect">
            <a:avLst/>
          </a:prstGeom>
          <a:noFill/>
        </p:spPr>
        <p:txBody>
          <a:bodyPr wrap="none" rtlCol="0">
            <a:spAutoFit/>
          </a:bodyPr>
          <a:lstStyle/>
          <a:p>
            <a:r>
              <a:rPr lang="en-US" sz="1600" dirty="0" smtClean="0"/>
              <a:t>Who matter most:</a:t>
            </a:r>
          </a:p>
          <a:p>
            <a:r>
              <a:rPr lang="en-US" sz="1600" dirty="0" smtClean="0"/>
              <a:t>Find influencers</a:t>
            </a:r>
            <a:endParaRPr lang="en-US" sz="1600" dirty="0"/>
          </a:p>
        </p:txBody>
      </p:sp>
      <p:sp>
        <p:nvSpPr>
          <p:cNvPr id="16" name="Bent-Up Arrow 15"/>
          <p:cNvSpPr/>
          <p:nvPr/>
        </p:nvSpPr>
        <p:spPr>
          <a:xfrm rot="5400000">
            <a:off x="1333618" y="4153020"/>
            <a:ext cx="1981200" cy="990360"/>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20731325">
            <a:off x="4600810" y="5005816"/>
            <a:ext cx="2208016" cy="3841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8" descr="Image result for clipart light bulb"/>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9600" y="3657600"/>
            <a:ext cx="815409" cy="9115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lipart new movi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91903" y="4140164"/>
            <a:ext cx="1666297" cy="104143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362743" y="5029200"/>
            <a:ext cx="1781257" cy="584775"/>
          </a:xfrm>
          <a:prstGeom prst="rect">
            <a:avLst/>
          </a:prstGeom>
          <a:noFill/>
        </p:spPr>
        <p:txBody>
          <a:bodyPr wrap="none" rtlCol="0">
            <a:spAutoFit/>
          </a:bodyPr>
          <a:lstStyle/>
          <a:p>
            <a:r>
              <a:rPr lang="en-US" sz="1600" dirty="0" smtClean="0"/>
              <a:t>Create new </a:t>
            </a:r>
          </a:p>
          <a:p>
            <a:r>
              <a:rPr lang="en-US" sz="1600" dirty="0" smtClean="0"/>
              <a:t>products/services</a:t>
            </a:r>
            <a:endParaRPr lang="en-US" sz="1600" dirty="0"/>
          </a:p>
        </p:txBody>
      </p:sp>
      <p:pic>
        <p:nvPicPr>
          <p:cNvPr id="1028" name="Picture 4" descr="Image result for clipart vacati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3727456"/>
            <a:ext cx="1363069" cy="10904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lipart sick chil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0" y="4813069"/>
            <a:ext cx="1117600" cy="1130531"/>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1219200" y="5105400"/>
            <a:ext cx="586809" cy="457200"/>
          </a:xfrm>
          <a:prstGeom prst="rightArrow">
            <a:avLst>
              <a:gd name="adj1" fmla="val 50000"/>
              <a:gd name="adj2" fmla="val 5355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0107665"/>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02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02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P spid="11" grpId="0" animBg="1"/>
      <p:bldP spid="8" grpId="0"/>
      <p:bldP spid="10" grpId="0"/>
      <p:bldP spid="15" grpId="0"/>
      <p:bldP spid="16" grpId="0" animBg="1"/>
      <p:bldP spid="17" grpId="0" animBg="1"/>
      <p:bldP spid="19" grpId="0"/>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Generated Content</a:t>
            </a:r>
            <a:endParaRPr lang="en-US" b="0" dirty="0"/>
          </a:p>
        </p:txBody>
      </p:sp>
      <p:sp>
        <p:nvSpPr>
          <p:cNvPr id="4" name="Content Placeholder 3"/>
          <p:cNvSpPr>
            <a:spLocks noGrp="1"/>
          </p:cNvSpPr>
          <p:nvPr>
            <p:ph idx="1"/>
          </p:nvPr>
        </p:nvSpPr>
        <p:spPr/>
        <p:txBody>
          <a:bodyPr/>
          <a:lstStyle/>
          <a:p>
            <a:r>
              <a:rPr lang="en-US" sz="2400" dirty="0" smtClean="0">
                <a:latin typeface="Calibri" panose="020F0502020204030204" pitchFamily="34" charset="0"/>
              </a:rPr>
              <a:t>Once there were only numbers (e.g., demographic, sales, etc.)</a:t>
            </a:r>
          </a:p>
          <a:p>
            <a:r>
              <a:rPr lang="en-US" sz="2400" dirty="0" smtClean="0">
                <a:latin typeface="Calibri" panose="020F0502020204030204" pitchFamily="34" charset="0"/>
              </a:rPr>
              <a:t>But </a:t>
            </a:r>
            <a:r>
              <a:rPr lang="en-US" sz="2400" b="1" dirty="0" smtClean="0">
                <a:latin typeface="Calibri" panose="020F0502020204030204" pitchFamily="34" charset="0"/>
              </a:rPr>
              <a:t>big data </a:t>
            </a:r>
            <a:r>
              <a:rPr lang="en-US" sz="2400" dirty="0" smtClean="0">
                <a:latin typeface="Calibri" panose="020F0502020204030204" pitchFamily="34" charset="0"/>
              </a:rPr>
              <a:t>would not be big with just numbers</a:t>
            </a:r>
          </a:p>
          <a:p>
            <a:r>
              <a:rPr lang="en-US" sz="2400" dirty="0" smtClean="0">
                <a:latin typeface="Calibri" panose="020F0502020204030204" pitchFamily="34" charset="0"/>
              </a:rPr>
              <a:t>How did User Generated Content (UGC) contribute to the </a:t>
            </a:r>
            <a:r>
              <a:rPr lang="en-US" sz="2400" b="1" dirty="0" smtClean="0">
                <a:latin typeface="Calibri" panose="020F0502020204030204" pitchFamily="34" charset="0"/>
              </a:rPr>
              <a:t>4 </a:t>
            </a:r>
            <a:r>
              <a:rPr lang="en-US" sz="2400" b="1" dirty="0" smtClean="0">
                <a:latin typeface="Calibri" panose="020F0502020204030204" pitchFamily="34" charset="0"/>
              </a:rPr>
              <a:t>V</a:t>
            </a:r>
            <a:r>
              <a:rPr lang="en-US" sz="2400" dirty="0" smtClean="0">
                <a:latin typeface="Calibri" panose="020F0502020204030204" pitchFamily="34" charset="0"/>
              </a:rPr>
              <a:t>s of big data?</a:t>
            </a:r>
          </a:p>
          <a:p>
            <a:r>
              <a:rPr lang="en-US" sz="2400" dirty="0" smtClean="0">
                <a:latin typeface="Calibri" panose="020F0502020204030204" pitchFamily="34" charset="0"/>
              </a:rPr>
              <a:t>~ 80% of UGC today generated by social media</a:t>
            </a:r>
          </a:p>
          <a:p>
            <a:r>
              <a:rPr lang="en-US" sz="2400" dirty="0" smtClean="0">
                <a:latin typeface="Calibri" panose="020F0502020204030204" pitchFamily="34" charset="0"/>
              </a:rPr>
              <a:t>And the rest 20% are?</a:t>
            </a:r>
          </a:p>
        </p:txBody>
      </p:sp>
      <p:sp>
        <p:nvSpPr>
          <p:cNvPr id="5" name="TextBox 4"/>
          <p:cNvSpPr txBox="1"/>
          <p:nvPr/>
        </p:nvSpPr>
        <p:spPr>
          <a:xfrm>
            <a:off x="1981200" y="6477000"/>
            <a:ext cx="3249672" cy="369332"/>
          </a:xfrm>
          <a:prstGeom prst="rect">
            <a:avLst/>
          </a:prstGeom>
          <a:noFill/>
        </p:spPr>
        <p:txBody>
          <a:bodyPr wrap="none" rtlCol="0">
            <a:spAutoFit/>
          </a:bodyPr>
          <a:lstStyle/>
          <a:p>
            <a:r>
              <a:rPr lang="en-US" dirty="0" smtClean="0"/>
              <a:t>Copyright Anitesh Barua </a:t>
            </a:r>
            <a:r>
              <a:rPr lang="en-US" dirty="0" smtClean="0"/>
              <a:t>2018</a:t>
            </a:r>
            <a:endParaRPr lang="en-US" dirty="0"/>
          </a:p>
        </p:txBody>
      </p:sp>
    </p:spTree>
    <p:extLst>
      <p:ext uri="{BB962C8B-B14F-4D97-AF65-F5344CB8AC3E}">
        <p14:creationId xmlns:p14="http://schemas.microsoft.com/office/powerpoint/2010/main" val="1475690933"/>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1679102"/>
            <a:ext cx="7565448" cy="4721698"/>
          </a:xfrm>
          <a:prstGeom prst="rect">
            <a:avLst/>
          </a:prstGeom>
        </p:spPr>
      </p:pic>
      <p:sp>
        <p:nvSpPr>
          <p:cNvPr id="3" name="Title 2"/>
          <p:cNvSpPr>
            <a:spLocks noGrp="1"/>
          </p:cNvSpPr>
          <p:nvPr>
            <p:ph type="title"/>
          </p:nvPr>
        </p:nvSpPr>
        <p:spPr>
          <a:xfrm>
            <a:off x="533400" y="-609600"/>
            <a:ext cx="7543800" cy="1295400"/>
          </a:xfrm>
        </p:spPr>
        <p:txBody>
          <a:bodyPr/>
          <a:lstStyle/>
          <a:p>
            <a:r>
              <a:rPr lang="en-US" dirty="0" smtClean="0"/>
              <a:t>The Vs of Big Data (Revisited) </a:t>
            </a:r>
            <a:endParaRPr lang="en-US" dirty="0"/>
          </a:p>
        </p:txBody>
      </p:sp>
      <p:sp>
        <p:nvSpPr>
          <p:cNvPr id="4" name="TextBox 3"/>
          <p:cNvSpPr txBox="1"/>
          <p:nvPr/>
        </p:nvSpPr>
        <p:spPr>
          <a:xfrm>
            <a:off x="3048000" y="6477000"/>
            <a:ext cx="2418278" cy="369332"/>
          </a:xfrm>
          <a:prstGeom prst="rect">
            <a:avLst/>
          </a:prstGeom>
          <a:noFill/>
        </p:spPr>
        <p:txBody>
          <a:bodyPr wrap="square" rtlCol="0">
            <a:spAutoFit/>
          </a:bodyPr>
          <a:lstStyle/>
          <a:p>
            <a:r>
              <a:rPr lang="en-US" dirty="0" smtClean="0"/>
              <a:t>Source: IBM</a:t>
            </a:r>
            <a:endParaRPr lang="en-US" dirty="0"/>
          </a:p>
        </p:txBody>
      </p:sp>
      <p:sp>
        <p:nvSpPr>
          <p:cNvPr id="5" name="TextBox 4"/>
          <p:cNvSpPr txBox="1"/>
          <p:nvPr/>
        </p:nvSpPr>
        <p:spPr>
          <a:xfrm>
            <a:off x="914400" y="990600"/>
            <a:ext cx="6331220" cy="461665"/>
          </a:xfrm>
          <a:prstGeom prst="rect">
            <a:avLst/>
          </a:prstGeom>
          <a:noFill/>
        </p:spPr>
        <p:txBody>
          <a:bodyPr wrap="none" rtlCol="0">
            <a:spAutoFit/>
          </a:bodyPr>
          <a:lstStyle/>
          <a:p>
            <a:r>
              <a:rPr lang="en-US" sz="2400" dirty="0" smtClean="0">
                <a:latin typeface="Calibri" panose="020F0502020204030204" pitchFamily="34" charset="0"/>
              </a:rPr>
              <a:t>What has social got to do with the Vs of big data?</a:t>
            </a:r>
            <a:endParaRPr lang="en-US" sz="2400" dirty="0">
              <a:latin typeface="Calibri" panose="020F0502020204030204" pitchFamily="34" charset="0"/>
            </a:endParaRPr>
          </a:p>
        </p:txBody>
      </p:sp>
      <p:sp>
        <p:nvSpPr>
          <p:cNvPr id="6" name="Rectangle 5"/>
          <p:cNvSpPr/>
          <p:nvPr/>
        </p:nvSpPr>
        <p:spPr>
          <a:xfrm>
            <a:off x="304800" y="1679102"/>
            <a:ext cx="1981200" cy="4645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237510" y="1752600"/>
            <a:ext cx="1953490" cy="4645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4038600" y="1752600"/>
            <a:ext cx="1981200" cy="4645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943600" y="1752600"/>
            <a:ext cx="1981200" cy="4645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4518409"/>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0" nodeType="clickEffect">
                                  <p:stCondLst>
                                    <p:cond delay="0"/>
                                  </p:stCondLst>
                                  <p:childTnLst>
                                    <p:anim calcmode="lin" valueType="num">
                                      <p:cBhvr additive="base">
                                        <p:cTn id="16" dur="500"/>
                                        <p:tgtEl>
                                          <p:spTgt spid="7"/>
                                        </p:tgtEl>
                                        <p:attrNameLst>
                                          <p:attrName>ppt_x</p:attrName>
                                        </p:attrNameLst>
                                      </p:cBhvr>
                                      <p:tavLst>
                                        <p:tav tm="0">
                                          <p:val>
                                            <p:strVal val="ppt_x"/>
                                          </p:val>
                                        </p:tav>
                                        <p:tav tm="100000">
                                          <p:val>
                                            <p:strVal val="ppt_x"/>
                                          </p:val>
                                        </p:tav>
                                      </p:tavLst>
                                    </p:anim>
                                    <p:anim calcmode="lin" valueType="num">
                                      <p:cBhvr additive="base">
                                        <p:cTn id="17" dur="500"/>
                                        <p:tgtEl>
                                          <p:spTgt spid="7"/>
                                        </p:tgtEl>
                                        <p:attrNameLst>
                                          <p:attrName>ppt_y</p:attrName>
                                        </p:attrNameLst>
                                      </p:cBhvr>
                                      <p:tavLst>
                                        <p:tav tm="0">
                                          <p:val>
                                            <p:strVal val="ppt_y"/>
                                          </p:val>
                                        </p:tav>
                                        <p:tav tm="100000">
                                          <p:val>
                                            <p:strVal val="1+ppt_h/2"/>
                                          </p:val>
                                        </p:tav>
                                      </p:tavLst>
                                    </p:anim>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grpId="0" nodeType="clickEffect">
                                  <p:stCondLst>
                                    <p:cond delay="0"/>
                                  </p:stCondLst>
                                  <p:childTnLst>
                                    <p:animEffect transition="out" filter="fade">
                                      <p:cBhvr>
                                        <p:cTn id="22" dur="1000"/>
                                        <p:tgtEl>
                                          <p:spTgt spid="8"/>
                                        </p:tgtEl>
                                      </p:cBhvr>
                                    </p:animEffect>
                                    <p:anim calcmode="lin" valueType="num">
                                      <p:cBhvr>
                                        <p:cTn id="23" dur="1000"/>
                                        <p:tgtEl>
                                          <p:spTgt spid="8"/>
                                        </p:tgtEl>
                                        <p:attrNameLst>
                                          <p:attrName>ppt_x</p:attrName>
                                        </p:attrNameLst>
                                      </p:cBhvr>
                                      <p:tavLst>
                                        <p:tav tm="0">
                                          <p:val>
                                            <p:strVal val="ppt_x"/>
                                          </p:val>
                                        </p:tav>
                                        <p:tav tm="100000">
                                          <p:val>
                                            <p:strVal val="ppt_x"/>
                                          </p:val>
                                        </p:tav>
                                      </p:tavLst>
                                    </p:anim>
                                    <p:anim calcmode="lin" valueType="num">
                                      <p:cBhvr>
                                        <p:cTn id="24" dur="1000"/>
                                        <p:tgtEl>
                                          <p:spTgt spid="8"/>
                                        </p:tgtEl>
                                        <p:attrNameLst>
                                          <p:attrName>ppt_y</p:attrName>
                                        </p:attrNameLst>
                                      </p:cBhvr>
                                      <p:tavLst>
                                        <p:tav tm="0">
                                          <p:val>
                                            <p:strVal val="ppt_y"/>
                                          </p:val>
                                        </p:tav>
                                        <p:tav tm="100000">
                                          <p:val>
                                            <p:strVal val="ppt_y+.1"/>
                                          </p:val>
                                        </p:tav>
                                      </p:tavLst>
                                    </p:anim>
                                    <p:set>
                                      <p:cBhvr>
                                        <p:cTn id="25" dur="1" fill="hold">
                                          <p:stCondLst>
                                            <p:cond delay="999"/>
                                          </p:stCondLst>
                                        </p:cTn>
                                        <p:tgtEl>
                                          <p:spTgt spid="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6" presetClass="exit" presetSubtype="32" fill="hold" grpId="0" nodeType="clickEffect">
                                  <p:stCondLst>
                                    <p:cond delay="0"/>
                                  </p:stCondLst>
                                  <p:childTnLst>
                                    <p:animEffect transition="out" filter="circle(out)">
                                      <p:cBhvr>
                                        <p:cTn id="29" dur="2000"/>
                                        <p:tgtEl>
                                          <p:spTgt spid="9"/>
                                        </p:tgtEl>
                                      </p:cBhvr>
                                    </p:animEffect>
                                    <p:set>
                                      <p:cBhvr>
                                        <p:cTn id="30" dur="1" fill="hold">
                                          <p:stCondLst>
                                            <p:cond delay="1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800"/>
            <a:ext cx="7543800" cy="1295400"/>
          </a:xfrm>
        </p:spPr>
        <p:txBody>
          <a:bodyPr/>
          <a:lstStyle/>
          <a:p>
            <a:r>
              <a:rPr lang="en-US" sz="2800" dirty="0" smtClean="0"/>
              <a:t>But When Machines Write Fake Reviews …</a:t>
            </a:r>
            <a:endParaRPr lang="en-US" sz="3600" dirty="0"/>
          </a:p>
        </p:txBody>
      </p:sp>
      <p:sp>
        <p:nvSpPr>
          <p:cNvPr id="3" name="Rectangle 2"/>
          <p:cNvSpPr/>
          <p:nvPr/>
        </p:nvSpPr>
        <p:spPr>
          <a:xfrm>
            <a:off x="-76200" y="762000"/>
            <a:ext cx="8458200" cy="6217087"/>
          </a:xfrm>
          <a:prstGeom prst="rect">
            <a:avLst/>
          </a:prstGeom>
        </p:spPr>
        <p:txBody>
          <a:bodyPr wrap="square">
            <a:spAutoFit/>
          </a:bodyPr>
          <a:lstStyle/>
          <a:p>
            <a:pPr marL="0" marR="0">
              <a:spcBef>
                <a:spcPts val="0"/>
              </a:spcBef>
              <a:spcAft>
                <a:spcPts val="1200"/>
              </a:spcAft>
            </a:pPr>
            <a:r>
              <a:rPr lang="en-US" b="1" dirty="0">
                <a:solidFill>
                  <a:srgbClr val="222222"/>
                </a:solidFill>
                <a:latin typeface="Calibri" panose="020F0502020204030204" pitchFamily="34" charset="0"/>
                <a:ea typeface="Times New Roman" panose="02020603050405020304" pitchFamily="18" charset="0"/>
              </a:rPr>
              <a:t>1. </a:t>
            </a:r>
            <a:r>
              <a:rPr lang="en-US" dirty="0">
                <a:solidFill>
                  <a:srgbClr val="222222"/>
                </a:solidFill>
                <a:latin typeface="Calibri" panose="020F0502020204030204" pitchFamily="34" charset="0"/>
                <a:ea typeface="Times New Roman" panose="02020603050405020304" pitchFamily="18" charset="0"/>
              </a:rPr>
              <a:t>Easily my favorite Italian restaurant. I love the taster menu, everything is amazing on it. I suggest the carpaccio and the asparagus. Sadly it has become more widely known and becoming difficult to get a reservation for prime times.</a:t>
            </a:r>
            <a:endParaRPr lang="en-US" sz="2000" dirty="0">
              <a:latin typeface="Times New Roman" panose="02020603050405020304" pitchFamily="18" charset="0"/>
              <a:ea typeface="Times New Roman" panose="02020603050405020304" pitchFamily="18" charset="0"/>
            </a:endParaRPr>
          </a:p>
          <a:p>
            <a:pPr marL="0" marR="0">
              <a:spcBef>
                <a:spcPts val="0"/>
              </a:spcBef>
              <a:spcAft>
                <a:spcPts val="1200"/>
              </a:spcAft>
            </a:pPr>
            <a:r>
              <a:rPr lang="en-US" b="1" dirty="0">
                <a:solidFill>
                  <a:srgbClr val="222222"/>
                </a:solidFill>
                <a:latin typeface="Calibri" panose="020F0502020204030204" pitchFamily="34" charset="0"/>
                <a:ea typeface="Times New Roman" panose="02020603050405020304" pitchFamily="18" charset="0"/>
              </a:rPr>
              <a:t>2.</a:t>
            </a:r>
            <a:r>
              <a:rPr lang="en-US" dirty="0">
                <a:solidFill>
                  <a:srgbClr val="222222"/>
                </a:solidFill>
                <a:latin typeface="Calibri" panose="020F0502020204030204" pitchFamily="34" charset="0"/>
                <a:ea typeface="Times New Roman" panose="02020603050405020304" pitchFamily="18" charset="0"/>
              </a:rPr>
              <a:t> My family and I are huge fans of this place. The staff is super nice and the food is great. The chicken is very good and the garlic sauce is perfect. Ice cream topped with fruit is delicious too. Highly recommended!</a:t>
            </a:r>
            <a:endParaRPr lang="en-US" sz="2000" dirty="0">
              <a:latin typeface="Times New Roman" panose="02020603050405020304" pitchFamily="18" charset="0"/>
              <a:ea typeface="Times New Roman" panose="02020603050405020304" pitchFamily="18" charset="0"/>
            </a:endParaRPr>
          </a:p>
          <a:p>
            <a:pPr marL="0" marR="0">
              <a:spcBef>
                <a:spcPts val="0"/>
              </a:spcBef>
              <a:spcAft>
                <a:spcPts val="1200"/>
              </a:spcAft>
            </a:pPr>
            <a:r>
              <a:rPr lang="en-US" b="1" dirty="0">
                <a:solidFill>
                  <a:srgbClr val="222222"/>
                </a:solidFill>
                <a:latin typeface="Calibri" panose="020F0502020204030204" pitchFamily="34" charset="0"/>
                <a:ea typeface="Times New Roman" panose="02020603050405020304" pitchFamily="18" charset="0"/>
              </a:rPr>
              <a:t>3.</a:t>
            </a:r>
            <a:r>
              <a:rPr lang="en-US" dirty="0">
                <a:solidFill>
                  <a:srgbClr val="222222"/>
                </a:solidFill>
                <a:latin typeface="Calibri" panose="020F0502020204030204" pitchFamily="34" charset="0"/>
                <a:ea typeface="Times New Roman" panose="02020603050405020304" pitchFamily="18" charset="0"/>
              </a:rPr>
              <a:t> I come here every year during Christmas and I absolutely love the pasta! Well worth the price!</a:t>
            </a:r>
            <a:endParaRPr lang="en-US" sz="2000" dirty="0">
              <a:latin typeface="Times New Roman" panose="02020603050405020304" pitchFamily="18" charset="0"/>
              <a:ea typeface="Times New Roman" panose="02020603050405020304" pitchFamily="18" charset="0"/>
            </a:endParaRPr>
          </a:p>
          <a:p>
            <a:pPr marL="0" marR="0">
              <a:spcBef>
                <a:spcPts val="0"/>
              </a:spcBef>
              <a:spcAft>
                <a:spcPts val="1200"/>
              </a:spcAft>
            </a:pPr>
            <a:r>
              <a:rPr lang="en-US" b="1" dirty="0">
                <a:solidFill>
                  <a:srgbClr val="222222"/>
                </a:solidFill>
                <a:latin typeface="Calibri" panose="020F0502020204030204" pitchFamily="34" charset="0"/>
                <a:ea typeface="Times New Roman" panose="02020603050405020304" pitchFamily="18" charset="0"/>
              </a:rPr>
              <a:t>4.</a:t>
            </a:r>
            <a:r>
              <a:rPr lang="en-US" dirty="0">
                <a:solidFill>
                  <a:srgbClr val="222222"/>
                </a:solidFill>
                <a:latin typeface="Calibri" panose="020F0502020204030204" pitchFamily="34" charset="0"/>
                <a:ea typeface="Times New Roman" panose="02020603050405020304" pitchFamily="18" charset="0"/>
              </a:rPr>
              <a:t> Excellent pizza, lasagna and some of the best scallops I've had. The dessert was also extensive and fantastic.</a:t>
            </a:r>
            <a:endParaRPr lang="en-US" sz="2000" dirty="0">
              <a:latin typeface="Times New Roman" panose="02020603050405020304" pitchFamily="18" charset="0"/>
              <a:ea typeface="Times New Roman" panose="02020603050405020304" pitchFamily="18" charset="0"/>
            </a:endParaRPr>
          </a:p>
          <a:p>
            <a:pPr marL="0" marR="0">
              <a:spcBef>
                <a:spcPts val="0"/>
              </a:spcBef>
              <a:spcAft>
                <a:spcPts val="1200"/>
              </a:spcAft>
            </a:pPr>
            <a:r>
              <a:rPr lang="en-US" b="1" dirty="0">
                <a:solidFill>
                  <a:srgbClr val="222222"/>
                </a:solidFill>
                <a:latin typeface="Calibri" panose="020F0502020204030204" pitchFamily="34" charset="0"/>
                <a:ea typeface="Times New Roman" panose="02020603050405020304" pitchFamily="18" charset="0"/>
              </a:rPr>
              <a:t>5.</a:t>
            </a:r>
            <a:r>
              <a:rPr lang="en-US" dirty="0">
                <a:solidFill>
                  <a:srgbClr val="222222"/>
                </a:solidFill>
                <a:latin typeface="Calibri" panose="020F0502020204030204" pitchFamily="34" charset="0"/>
                <a:ea typeface="Times New Roman" panose="02020603050405020304" pitchFamily="18" charset="0"/>
              </a:rPr>
              <a:t> The food here is freaking amazing, the portions are giant. The cheese bagel was cooked to perfection and well prepared, fresh &amp; delicious! The service was fast. Our favorite spot for sure! We will be back!</a:t>
            </a:r>
            <a:endParaRPr lang="en-US" sz="2000" dirty="0">
              <a:latin typeface="Times New Roman" panose="02020603050405020304" pitchFamily="18" charset="0"/>
              <a:ea typeface="Times New Roman" panose="02020603050405020304" pitchFamily="18" charset="0"/>
            </a:endParaRPr>
          </a:p>
          <a:p>
            <a:pPr marL="0" marR="0">
              <a:spcBef>
                <a:spcPts val="0"/>
              </a:spcBef>
              <a:spcAft>
                <a:spcPts val="1200"/>
              </a:spcAft>
            </a:pPr>
            <a:r>
              <a:rPr lang="en-US" b="1" dirty="0">
                <a:solidFill>
                  <a:srgbClr val="222222"/>
                </a:solidFill>
                <a:latin typeface="Calibri" panose="020F0502020204030204" pitchFamily="34" charset="0"/>
                <a:ea typeface="Times New Roman" panose="02020603050405020304" pitchFamily="18" charset="0"/>
              </a:rPr>
              <a:t>6.</a:t>
            </a:r>
            <a:r>
              <a:rPr lang="en-US" dirty="0">
                <a:solidFill>
                  <a:srgbClr val="222222"/>
                </a:solidFill>
                <a:latin typeface="Calibri" panose="020F0502020204030204" pitchFamily="34" charset="0"/>
                <a:ea typeface="Times New Roman" panose="02020603050405020304" pitchFamily="18" charset="0"/>
              </a:rPr>
              <a:t> I have been a customer for about a year and a half and I have nothing but great things to say about this place. I always get the pizza, but the Italian beef was also good and I was impressed. The service was outstanding. The best service I have ever had. Highly recommended.</a:t>
            </a:r>
            <a:endParaRPr lang="en-US" sz="2000" dirty="0">
              <a:latin typeface="Times New Roman" panose="02020603050405020304" pitchFamily="18" charset="0"/>
              <a:ea typeface="Times New Roman" panose="02020603050405020304" pitchFamily="18" charset="0"/>
            </a:endParaRPr>
          </a:p>
          <a:p>
            <a:pPr marL="0" marR="0">
              <a:spcBef>
                <a:spcPts val="0"/>
              </a:spcBef>
              <a:spcAft>
                <a:spcPts val="1200"/>
              </a:spcAft>
            </a:pPr>
            <a:r>
              <a:rPr lang="en-US" b="1" dirty="0">
                <a:solidFill>
                  <a:srgbClr val="222222"/>
                </a:solidFill>
                <a:latin typeface="Calibri" panose="020F0502020204030204" pitchFamily="34" charset="0"/>
                <a:ea typeface="Times New Roman" panose="02020603050405020304" pitchFamily="18" charset="0"/>
              </a:rPr>
              <a:t>1</a:t>
            </a:r>
            <a:r>
              <a:rPr lang="en-US" dirty="0">
                <a:solidFill>
                  <a:srgbClr val="222222"/>
                </a:solidFill>
                <a:latin typeface="Calibri" panose="020F0502020204030204" pitchFamily="34" charset="0"/>
                <a:ea typeface="Times New Roman" panose="02020603050405020304" pitchFamily="18" charset="0"/>
              </a:rPr>
              <a:t> is real, </a:t>
            </a:r>
            <a:r>
              <a:rPr lang="en-US" b="1" dirty="0">
                <a:solidFill>
                  <a:srgbClr val="222222"/>
                </a:solidFill>
                <a:latin typeface="Calibri" panose="020F0502020204030204" pitchFamily="34" charset="0"/>
                <a:ea typeface="Times New Roman" panose="02020603050405020304" pitchFamily="18" charset="0"/>
              </a:rPr>
              <a:t>2</a:t>
            </a:r>
            <a:r>
              <a:rPr lang="en-US" dirty="0">
                <a:solidFill>
                  <a:srgbClr val="222222"/>
                </a:solidFill>
                <a:latin typeface="Calibri" panose="020F0502020204030204" pitchFamily="34" charset="0"/>
                <a:ea typeface="Times New Roman" panose="02020603050405020304" pitchFamily="18" charset="0"/>
              </a:rPr>
              <a:t> is fake, </a:t>
            </a:r>
            <a:r>
              <a:rPr lang="en-US" b="1" dirty="0">
                <a:solidFill>
                  <a:srgbClr val="222222"/>
                </a:solidFill>
                <a:latin typeface="Calibri" panose="020F0502020204030204" pitchFamily="34" charset="0"/>
                <a:ea typeface="Times New Roman" panose="02020603050405020304" pitchFamily="18" charset="0"/>
              </a:rPr>
              <a:t>3</a:t>
            </a:r>
            <a:r>
              <a:rPr lang="en-US" dirty="0">
                <a:solidFill>
                  <a:srgbClr val="222222"/>
                </a:solidFill>
                <a:latin typeface="Calibri" panose="020F0502020204030204" pitchFamily="34" charset="0"/>
                <a:ea typeface="Times New Roman" panose="02020603050405020304" pitchFamily="18" charset="0"/>
              </a:rPr>
              <a:t> and </a:t>
            </a:r>
            <a:r>
              <a:rPr lang="en-US" b="1" dirty="0">
                <a:solidFill>
                  <a:srgbClr val="222222"/>
                </a:solidFill>
                <a:latin typeface="Calibri" panose="020F0502020204030204" pitchFamily="34" charset="0"/>
                <a:ea typeface="Times New Roman" panose="02020603050405020304" pitchFamily="18" charset="0"/>
              </a:rPr>
              <a:t>4</a:t>
            </a:r>
            <a:r>
              <a:rPr lang="en-US" dirty="0">
                <a:solidFill>
                  <a:srgbClr val="222222"/>
                </a:solidFill>
                <a:latin typeface="Calibri" panose="020F0502020204030204" pitchFamily="34" charset="0"/>
                <a:ea typeface="Times New Roman" panose="02020603050405020304" pitchFamily="18" charset="0"/>
              </a:rPr>
              <a:t> are real, and </a:t>
            </a:r>
            <a:r>
              <a:rPr lang="en-US" b="1" dirty="0">
                <a:solidFill>
                  <a:srgbClr val="222222"/>
                </a:solidFill>
                <a:latin typeface="Calibri" panose="020F0502020204030204" pitchFamily="34" charset="0"/>
                <a:ea typeface="Times New Roman" panose="02020603050405020304" pitchFamily="18" charset="0"/>
              </a:rPr>
              <a:t>5</a:t>
            </a:r>
            <a:r>
              <a:rPr lang="en-US" dirty="0">
                <a:solidFill>
                  <a:srgbClr val="222222"/>
                </a:solidFill>
                <a:latin typeface="Calibri" panose="020F0502020204030204" pitchFamily="34" charset="0"/>
                <a:ea typeface="Times New Roman" panose="02020603050405020304" pitchFamily="18" charset="0"/>
              </a:rPr>
              <a:t> and </a:t>
            </a:r>
            <a:r>
              <a:rPr lang="en-US" b="1" dirty="0">
                <a:solidFill>
                  <a:srgbClr val="222222"/>
                </a:solidFill>
                <a:latin typeface="Calibri" panose="020F0502020204030204" pitchFamily="34" charset="0"/>
                <a:ea typeface="Times New Roman" panose="02020603050405020304" pitchFamily="18" charset="0"/>
              </a:rPr>
              <a:t>6</a:t>
            </a:r>
            <a:r>
              <a:rPr lang="en-US" dirty="0">
                <a:solidFill>
                  <a:srgbClr val="222222"/>
                </a:solidFill>
                <a:latin typeface="Calibri" panose="020F0502020204030204" pitchFamily="34" charset="0"/>
                <a:ea typeface="Times New Roman" panose="02020603050405020304" pitchFamily="18" charset="0"/>
              </a:rPr>
              <a:t> are fake.</a:t>
            </a:r>
            <a:endParaRPr lang="en-US" sz="20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0" y="6477000"/>
            <a:ext cx="53340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029093"/>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Examples of What UGC Can Do</a:t>
            </a:r>
            <a:endParaRPr lang="en-US" sz="3200" dirty="0"/>
          </a:p>
        </p:txBody>
      </p:sp>
      <p:sp>
        <p:nvSpPr>
          <p:cNvPr id="3" name="Content Placeholder 2"/>
          <p:cNvSpPr>
            <a:spLocks noGrp="1"/>
          </p:cNvSpPr>
          <p:nvPr>
            <p:ph idx="1"/>
          </p:nvPr>
        </p:nvSpPr>
        <p:spPr/>
        <p:txBody>
          <a:bodyPr/>
          <a:lstStyle/>
          <a:p>
            <a:r>
              <a:rPr lang="en-US" sz="2400" dirty="0" smtClean="0">
                <a:latin typeface="Calibri" panose="020F0502020204030204" pitchFamily="34" charset="0"/>
              </a:rPr>
              <a:t>Novel sources of data</a:t>
            </a:r>
          </a:p>
          <a:p>
            <a:r>
              <a:rPr lang="en-US" sz="2400" dirty="0" smtClean="0">
                <a:latin typeface="Calibri" panose="020F0502020204030204" pitchFamily="34" charset="0"/>
              </a:rPr>
              <a:t>Publicly available home search data predicted changes in home prices better than forecasts of National Association of Realtors</a:t>
            </a:r>
          </a:p>
          <a:p>
            <a:r>
              <a:rPr lang="en-US" sz="2400" dirty="0" smtClean="0">
                <a:latin typeface="Calibri" panose="020F0502020204030204" pitchFamily="34" charset="0"/>
              </a:rPr>
              <a:t>Data from GoogleTrends &amp; Twitter could predict flu-related ER visits long before CDC issued advisory. </a:t>
            </a:r>
          </a:p>
          <a:p>
            <a:r>
              <a:rPr lang="en-US" sz="2400" dirty="0" smtClean="0">
                <a:latin typeface="Calibri" panose="020F0502020204030204" pitchFamily="34" charset="0"/>
              </a:rPr>
              <a:t>Predict sales of new products much better than traditional forecasting models</a:t>
            </a:r>
          </a:p>
          <a:p>
            <a:r>
              <a:rPr lang="en-US" sz="2400" dirty="0" smtClean="0">
                <a:latin typeface="Calibri" panose="020F0502020204030204" pitchFamily="34" charset="0"/>
              </a:rPr>
              <a:t>What are the general business implications?</a:t>
            </a:r>
            <a:endParaRPr lang="en-US" sz="2400" dirty="0">
              <a:latin typeface="Calibri" panose="020F0502020204030204" pitchFamily="34" charset="0"/>
            </a:endParaRPr>
          </a:p>
        </p:txBody>
      </p:sp>
      <p:sp>
        <p:nvSpPr>
          <p:cNvPr id="4" name="TextBox 3"/>
          <p:cNvSpPr txBox="1"/>
          <p:nvPr/>
        </p:nvSpPr>
        <p:spPr>
          <a:xfrm>
            <a:off x="2743200" y="6400800"/>
            <a:ext cx="3493264" cy="369332"/>
          </a:xfrm>
          <a:prstGeom prst="rect">
            <a:avLst/>
          </a:prstGeom>
          <a:noFill/>
        </p:spPr>
        <p:txBody>
          <a:bodyPr wrap="none" rtlCol="0">
            <a:spAutoFit/>
          </a:bodyPr>
          <a:lstStyle/>
          <a:p>
            <a:r>
              <a:rPr lang="en-US" dirty="0" smtClean="0"/>
              <a:t>Source: McAfee &amp; Brynjolfsson</a:t>
            </a:r>
            <a:endParaRPr lang="en-US" dirty="0"/>
          </a:p>
        </p:txBody>
      </p:sp>
    </p:spTree>
    <p:extLst>
      <p:ext uri="{BB962C8B-B14F-4D97-AF65-F5344CB8AC3E}">
        <p14:creationId xmlns:p14="http://schemas.microsoft.com/office/powerpoint/2010/main" val="2242915258"/>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229600" cy="1143000"/>
          </a:xfrm>
        </p:spPr>
        <p:txBody>
          <a:bodyPr/>
          <a:lstStyle/>
          <a:p>
            <a:r>
              <a:rPr lang="en-US" dirty="0" smtClean="0"/>
              <a:t>Why Bother About Text?</a:t>
            </a:r>
            <a:endParaRPr lang="en-US" dirty="0"/>
          </a:p>
        </p:txBody>
      </p:sp>
      <p:sp>
        <p:nvSpPr>
          <p:cNvPr id="3" name="Content Placeholder 2"/>
          <p:cNvSpPr>
            <a:spLocks noGrp="1"/>
          </p:cNvSpPr>
          <p:nvPr>
            <p:ph idx="1"/>
          </p:nvPr>
        </p:nvSpPr>
        <p:spPr>
          <a:xfrm>
            <a:off x="228600" y="762000"/>
            <a:ext cx="8229600" cy="4525963"/>
          </a:xfrm>
        </p:spPr>
        <p:txBody>
          <a:bodyPr>
            <a:normAutofit/>
          </a:bodyPr>
          <a:lstStyle/>
          <a:p>
            <a:r>
              <a:rPr lang="en-US" sz="2400" dirty="0" smtClean="0">
                <a:latin typeface="Calibri" panose="020F0502020204030204" pitchFamily="34" charset="0"/>
              </a:rPr>
              <a:t>Web pages, online conversations/posts, digital libraries, etc.</a:t>
            </a:r>
          </a:p>
          <a:p>
            <a:r>
              <a:rPr lang="en-US" sz="2400" dirty="0" smtClean="0">
                <a:latin typeface="Calibri" panose="020F0502020204030204" pitchFamily="34" charset="0"/>
              </a:rPr>
              <a:t>Twitter: 500 million daily tweets</a:t>
            </a:r>
          </a:p>
          <a:p>
            <a:r>
              <a:rPr lang="en-US" sz="2400" dirty="0" smtClean="0">
                <a:latin typeface="Calibri" panose="020F0502020204030204" pitchFamily="34" charset="0"/>
              </a:rPr>
              <a:t>FB: 4.75 billion pieces of content shared daily</a:t>
            </a:r>
          </a:p>
          <a:p>
            <a:r>
              <a:rPr lang="en-US" sz="2400" dirty="0" smtClean="0">
                <a:latin typeface="Calibri" panose="020F0502020204030204" pitchFamily="34" charset="0"/>
              </a:rPr>
              <a:t>Conversations in online forums</a:t>
            </a:r>
          </a:p>
          <a:p>
            <a:pPr marL="0" indent="0">
              <a:buNone/>
            </a:pPr>
            <a:endParaRPr lang="en-US" sz="2400" dirty="0" smtClean="0">
              <a:latin typeface="Calibri" panose="020F0502020204030204" pitchFamily="34" charset="0"/>
            </a:endParaRPr>
          </a:p>
          <a:p>
            <a:endParaRPr lang="en-US" sz="2400" dirty="0" smtClean="0">
              <a:latin typeface="Calibri" panose="020F0502020204030204" pitchFamily="34" charset="0"/>
            </a:endParaRPr>
          </a:p>
          <a:p>
            <a:endParaRPr lang="en-US" dirty="0">
              <a:latin typeface="Calibri" panose="020F0502020204030204" pitchFamily="34" charset="0"/>
            </a:endParaRPr>
          </a:p>
        </p:txBody>
      </p:sp>
      <p:pic>
        <p:nvPicPr>
          <p:cNvPr id="4" name="Picture 3"/>
          <p:cNvPicPr>
            <a:picLocks noChangeAspect="1"/>
          </p:cNvPicPr>
          <p:nvPr/>
        </p:nvPicPr>
        <p:blipFill>
          <a:blip r:embed="rId2"/>
          <a:stretch>
            <a:fillRect/>
          </a:stretch>
        </p:blipFill>
        <p:spPr>
          <a:xfrm>
            <a:off x="381000" y="2971800"/>
            <a:ext cx="5681216" cy="3507338"/>
          </a:xfrm>
          <a:prstGeom prst="rect">
            <a:avLst/>
          </a:prstGeom>
        </p:spPr>
      </p:pic>
    </p:spTree>
    <p:extLst>
      <p:ext uri="{BB962C8B-B14F-4D97-AF65-F5344CB8AC3E}">
        <p14:creationId xmlns:p14="http://schemas.microsoft.com/office/powerpoint/2010/main" val="2100499142"/>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35515</TotalTime>
  <Words>1143</Words>
  <Application>Microsoft Office PowerPoint</Application>
  <PresentationFormat>On-screen Show (4:3)</PresentationFormat>
  <Paragraphs>173</Paragraphs>
  <Slides>25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Times New Roman</vt:lpstr>
      <vt:lpstr>Wingdings</vt:lpstr>
      <vt:lpstr>Network</vt:lpstr>
      <vt:lpstr>USER GENERATED CONTENT ANALYTICS    Fall 2018  Sessions 1 &amp; 2, 08/30, 09/04</vt:lpstr>
      <vt:lpstr>Before and After this Course</vt:lpstr>
      <vt:lpstr>Tools to Collect &amp; Analyze Social Mentions</vt:lpstr>
      <vt:lpstr>The Untapped Potential of User Generated Content</vt:lpstr>
      <vt:lpstr>User Generated Content</vt:lpstr>
      <vt:lpstr>The Vs of Big Data (Revisited) </vt:lpstr>
      <vt:lpstr>But When Machines Write Fake Reviews …</vt:lpstr>
      <vt:lpstr>Examples of What UGC Can Do</vt:lpstr>
      <vt:lpstr>Why Bother About Text?</vt:lpstr>
      <vt:lpstr>Business Applications With Unstructured Big Data</vt:lpstr>
      <vt:lpstr>Innovative Applications Outside of Business Domain </vt:lpstr>
      <vt:lpstr>Pros &amp; Cons of Online Social Data </vt:lpstr>
      <vt:lpstr>A 50k Feet Overview of User Generated Content Analytics</vt:lpstr>
      <vt:lpstr>1. “Democratization of the Lady Gaga Effect”</vt:lpstr>
      <vt:lpstr>2. The Long Tail* &amp; Social Media</vt:lpstr>
      <vt:lpstr>3. Your Network Location Matters Too</vt:lpstr>
      <vt:lpstr>4. The Network Value of a Customer</vt:lpstr>
      <vt:lpstr>Where is the Social ROI?</vt:lpstr>
      <vt:lpstr>5. Monitoring &amp; Visualization Through Social Media </vt:lpstr>
      <vt:lpstr>Real-time Assessment of Sentiment &amp; Opinion: The “Oops” Tweets</vt:lpstr>
      <vt:lpstr>Tweets, Re-tweets: What do They Say?</vt:lpstr>
      <vt:lpstr>How is This Different From the Previous Network?</vt:lpstr>
      <vt:lpstr>6. Knowledge Discovery from Social Media</vt:lpstr>
      <vt:lpstr>7. Can We Predict Business Outcomes from Social Mentions?</vt:lpstr>
      <vt:lpstr>Takeaways</vt:lpstr>
    </vt:vector>
  </TitlesOfParts>
  <Company>University of Texas at Austin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Information Systems MK. 605, Spring 2005 Slides for March 2, 3, 4, 6 &amp; 7, 2005</dc:title>
  <dc:creator>anitesh</dc:creator>
  <cp:lastModifiedBy>Barua, Anitesh</cp:lastModifiedBy>
  <cp:revision>526</cp:revision>
  <cp:lastPrinted>2014-01-13T15:56:39Z</cp:lastPrinted>
  <dcterms:created xsi:type="dcterms:W3CDTF">2000-10-19T17:22:27Z</dcterms:created>
  <dcterms:modified xsi:type="dcterms:W3CDTF">2018-08-29T19:03:15Z</dcterms:modified>
</cp:coreProperties>
</file>